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6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7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8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4"/>
    <p:sldMasterId id="2147483855" r:id="rId5"/>
    <p:sldMasterId id="2147483876" r:id="rId6"/>
    <p:sldMasterId id="2147483969" r:id="rId7"/>
    <p:sldMasterId id="2147483987" r:id="rId8"/>
    <p:sldMasterId id="2147484005" r:id="rId9"/>
    <p:sldMasterId id="2147484023" r:id="rId10"/>
    <p:sldMasterId id="2147484041" r:id="rId11"/>
    <p:sldMasterId id="2147484059" r:id="rId12"/>
  </p:sldMasterIdLst>
  <p:notesMasterIdLst>
    <p:notesMasterId r:id="rId22"/>
  </p:notesMasterIdLst>
  <p:handoutMasterIdLst>
    <p:handoutMasterId r:id="rId23"/>
  </p:handoutMasterIdLst>
  <p:sldIdLst>
    <p:sldId id="1182" r:id="rId13"/>
    <p:sldId id="1259" r:id="rId14"/>
    <p:sldId id="1251" r:id="rId15"/>
    <p:sldId id="1256" r:id="rId16"/>
    <p:sldId id="1249" r:id="rId17"/>
    <p:sldId id="1254" r:id="rId18"/>
    <p:sldId id="1260" r:id="rId19"/>
    <p:sldId id="1257" r:id="rId20"/>
    <p:sldId id="1258" r:id="rId21"/>
  </p:sldIdLst>
  <p:sldSz cx="9144000" cy="6858000" type="screen4x3"/>
  <p:notesSz cx="6858000" cy="9296400"/>
  <p:defaultTextStyle>
    <a:defPPr>
      <a:defRPr lang="en-US"/>
    </a:defPPr>
    <a:lvl1pPr algn="l" defTabSz="457200" rtl="0" eaLnBrk="0" fontAlgn="base" hangingPunct="0">
      <a:lnSpc>
        <a:spcPct val="95000"/>
      </a:lnSpc>
      <a:spcBef>
        <a:spcPct val="60000"/>
      </a:spcBef>
      <a:spcAft>
        <a:spcPct val="0"/>
      </a:spcAft>
      <a:buClr>
        <a:srgbClr val="004C84"/>
      </a:buClr>
      <a:buFont typeface="Arial" charset="0"/>
      <a:buChar char="•"/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eaLnBrk="0" fontAlgn="base" hangingPunct="0">
      <a:lnSpc>
        <a:spcPct val="95000"/>
      </a:lnSpc>
      <a:spcBef>
        <a:spcPct val="60000"/>
      </a:spcBef>
      <a:spcAft>
        <a:spcPct val="0"/>
      </a:spcAft>
      <a:buClr>
        <a:srgbClr val="004C84"/>
      </a:buClr>
      <a:buFont typeface="Arial" charset="0"/>
      <a:buChar char="•"/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eaLnBrk="0" fontAlgn="base" hangingPunct="0">
      <a:lnSpc>
        <a:spcPct val="95000"/>
      </a:lnSpc>
      <a:spcBef>
        <a:spcPct val="60000"/>
      </a:spcBef>
      <a:spcAft>
        <a:spcPct val="0"/>
      </a:spcAft>
      <a:buClr>
        <a:srgbClr val="004C84"/>
      </a:buClr>
      <a:buFont typeface="Arial" charset="0"/>
      <a:buChar char="•"/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eaLnBrk="0" fontAlgn="base" hangingPunct="0">
      <a:lnSpc>
        <a:spcPct val="95000"/>
      </a:lnSpc>
      <a:spcBef>
        <a:spcPct val="60000"/>
      </a:spcBef>
      <a:spcAft>
        <a:spcPct val="0"/>
      </a:spcAft>
      <a:buClr>
        <a:srgbClr val="004C84"/>
      </a:buClr>
      <a:buFont typeface="Arial" charset="0"/>
      <a:buChar char="•"/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eaLnBrk="0" fontAlgn="base" hangingPunct="0">
      <a:lnSpc>
        <a:spcPct val="95000"/>
      </a:lnSpc>
      <a:spcBef>
        <a:spcPct val="60000"/>
      </a:spcBef>
      <a:spcAft>
        <a:spcPct val="0"/>
      </a:spcAft>
      <a:buClr>
        <a:srgbClr val="004C84"/>
      </a:buClr>
      <a:buFont typeface="Arial" charset="0"/>
      <a:buChar char="•"/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D26B19F-29C9-47A9-AC8B-A4EE621D19CE}">
          <p14:sldIdLst>
            <p14:sldId id="1182"/>
            <p14:sldId id="1259"/>
            <p14:sldId id="1251"/>
            <p14:sldId id="1256"/>
            <p14:sldId id="1249"/>
            <p14:sldId id="1254"/>
            <p14:sldId id="1260"/>
            <p14:sldId id="1257"/>
            <p14:sldId id="1258"/>
          </p14:sldIdLst>
        </p14:section>
        <p14:section name="Appendix" id="{88CC29F0-2BE2-4B02-ACB0-23B2734A63A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4120">
          <p15:clr>
            <a:srgbClr val="A4A3A4"/>
          </p15:clr>
        </p15:guide>
        <p15:guide id="2" pos="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gan Wilson" initials="TW" lastIdx="1" clrIdx="0"/>
  <p:cmAuthor id="1" name="Jon Busby" initials="JB" lastIdx="2" clrIdx="1"/>
  <p:cmAuthor id="2" name="test" initials="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BFDF2A"/>
    <a:srgbClr val="58595B"/>
    <a:srgbClr val="FFFF66"/>
    <a:srgbClr val="6A737B"/>
    <a:srgbClr val="FED8B0"/>
    <a:srgbClr val="FFFF99"/>
    <a:srgbClr val="EAEAEA"/>
    <a:srgbClr val="F5F5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13" autoAdjust="0"/>
    <p:restoredTop sz="99817" autoAdjust="0"/>
  </p:normalViewPr>
  <p:slideViewPr>
    <p:cSldViewPr snapToGrid="0" snapToObjects="1">
      <p:cViewPr>
        <p:scale>
          <a:sx n="70" d="100"/>
          <a:sy n="70" d="100"/>
        </p:scale>
        <p:origin x="-1146" y="-126"/>
      </p:cViewPr>
      <p:guideLst>
        <p:guide orient="horz" pos="4120"/>
        <p:guide pos="36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8934"/>
    </p:cViewPr>
  </p:sorterViewPr>
  <p:notesViewPr>
    <p:cSldViewPr snapToGrid="0" snapToObjects="1">
      <p:cViewPr>
        <p:scale>
          <a:sx n="130" d="100"/>
          <a:sy n="130" d="100"/>
        </p:scale>
        <p:origin x="-978" y="32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80953-5AC2-4C13-908C-8AA85BCD0490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5B8A6CF-18AD-4D23-AEBE-82EC5C51FE8F}">
      <dgm:prSet phldrT="[Text]"/>
      <dgm:spPr>
        <a:xfrm>
          <a:off x="1047" y="353432"/>
          <a:ext cx="1319558" cy="791735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Always be aware of current status of the project</a:t>
          </a:r>
          <a:endParaRPr lang="en-US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7CBC3C7-BE0B-436E-BC4E-C0BCA11A46B5}" type="parTrans" cxnId="{CF4E0B6D-7284-4EB9-9CEC-6832BE1B9B45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27BEBE3-194C-40C6-9B58-0C7A56055ADE}" type="sibTrans" cxnId="{CF4E0B6D-7284-4EB9-9CEC-6832BE1B9B45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7A40063-7774-43AE-897E-76DE975B771D}">
      <dgm:prSet/>
      <dgm:spPr>
        <a:xfrm>
          <a:off x="1452561" y="353432"/>
          <a:ext cx="1319558" cy="791735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Less time spent investigating integration bugs</a:t>
          </a:r>
          <a:endParaRPr lang="es-ES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26E0560-58B9-4EF8-A7B6-82F802147921}" type="parTrans" cxnId="{F48EBA8B-E715-4C04-953A-E69224E56306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9328221-6DDE-4D28-834B-3E1EB1EDA86B}" type="sibTrans" cxnId="{F48EBA8B-E715-4C04-953A-E69224E56306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0DCB938-6B94-42D5-896C-96A65B683E26}">
      <dgm:prSet/>
      <dgm:spPr>
        <a:xfrm>
          <a:off x="2904075" y="353432"/>
          <a:ext cx="1319558" cy="791735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Less time wasted because of broken code in version control system</a:t>
          </a:r>
          <a:endParaRPr lang="es-ES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C2B857D-D663-4CDA-A7BC-65C178008F4D}" type="parTrans" cxnId="{07ECEDD2-D55C-4806-A553-9B5F80AF8F94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E262877-E9FD-463A-B534-3F2F0934279D}" type="sibTrans" cxnId="{07ECEDD2-D55C-4806-A553-9B5F80AF8F94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A165B31-69E7-43F2-9AB3-8C6567D3F233}">
      <dgm:prSet/>
      <dgm:spPr>
        <a:xfrm>
          <a:off x="4355589" y="353432"/>
          <a:ext cx="1319558" cy="791735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Prove your system can build!</a:t>
          </a:r>
          <a:endParaRPr lang="es-ES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76EBBFA-AAAE-4DD1-B428-8E23B359F3ED}" type="parTrans" cxnId="{659134CC-6E3B-478F-8D42-EC71E3474255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DF337EA-51B6-4D0E-98D2-1EDC66506596}" type="sibTrans" cxnId="{659134CC-6E3B-478F-8D42-EC71E3474255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73BE6AF-5644-4DC1-8304-7EFBD5436317}">
      <dgm:prSet/>
      <dgm:spPr>
        <a:xfrm>
          <a:off x="5807104" y="353432"/>
          <a:ext cx="1319558" cy="791735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Increase code quality with additional tasks</a:t>
          </a:r>
          <a:endParaRPr lang="es-ES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88C095F-92F3-4A38-8B8E-0DBCF95B2A83}" type="parTrans" cxnId="{8B1E3D61-4325-4A4A-B560-78CDA39B2213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6944D02-A101-4542-A09D-E5D9EDAB1CAB}" type="sibTrans" cxnId="{8B1E3D61-4325-4A4A-B560-78CDA39B2213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DF940AA-B545-484B-ACF4-BDB345975739}">
      <dgm:prSet/>
      <dgm:spPr>
        <a:xfrm>
          <a:off x="7258618" y="353432"/>
          <a:ext cx="1319558" cy="791735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Discover potential deployment issues</a:t>
          </a:r>
          <a:endParaRPr lang="es-ES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A0F2240-C7A5-47FE-BEFD-F1B5C5C1B818}" type="parTrans" cxnId="{7A461B71-9DEA-48FE-84A1-B54C814431B2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E71565B-EECC-4B38-9B0A-D77FB6399E92}" type="sibTrans" cxnId="{7A461B71-9DEA-48FE-84A1-B54C814431B2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7C73A57-F8F6-4957-A7A8-AD1CF22E32F9}" type="pres">
      <dgm:prSet presAssocID="{B8B80953-5AC2-4C13-908C-8AA85BCD04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3AE7C7-E7CF-41B8-B498-4F98E2E3FE99}" type="pres">
      <dgm:prSet presAssocID="{D5B8A6CF-18AD-4D23-AEBE-82EC5C51FE8F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969B270-8CF7-4EF0-8040-292B433B8D04}" type="pres">
      <dgm:prSet presAssocID="{027BEBE3-194C-40C6-9B58-0C7A56055ADE}" presName="sibTrans" presStyleCnt="0"/>
      <dgm:spPr/>
    </dgm:pt>
    <dgm:pt modelId="{AD9419AD-87AE-4C94-BCEC-43A733C8A05D}" type="pres">
      <dgm:prSet presAssocID="{37A40063-7774-43AE-897E-76DE975B771D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504817-8987-4ADB-9BE9-D7C575CC6C59}" type="pres">
      <dgm:prSet presAssocID="{A9328221-6DDE-4D28-834B-3E1EB1EDA86B}" presName="sibTrans" presStyleCnt="0"/>
      <dgm:spPr/>
    </dgm:pt>
    <dgm:pt modelId="{9ABD9588-0CC4-4127-BE53-803E2CC93D48}" type="pres">
      <dgm:prSet presAssocID="{C0DCB938-6B94-42D5-896C-96A65B683E26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B0B447B-16CF-43CD-94AF-7550C630D8A4}" type="pres">
      <dgm:prSet presAssocID="{CE262877-E9FD-463A-B534-3F2F0934279D}" presName="sibTrans" presStyleCnt="0"/>
      <dgm:spPr/>
    </dgm:pt>
    <dgm:pt modelId="{3FF6E112-24B9-4910-9789-234077FA68F4}" type="pres">
      <dgm:prSet presAssocID="{5A165B31-69E7-43F2-9AB3-8C6567D3F233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8B96FDE-475D-45C3-834F-26AB0029CC09}" type="pres">
      <dgm:prSet presAssocID="{8DF337EA-51B6-4D0E-98D2-1EDC66506596}" presName="sibTrans" presStyleCnt="0"/>
      <dgm:spPr/>
    </dgm:pt>
    <dgm:pt modelId="{2A184F61-62E6-4872-980C-17370070DEC7}" type="pres">
      <dgm:prSet presAssocID="{373BE6AF-5644-4DC1-8304-7EFBD5436317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73586B-67C3-4E80-9A79-2EFBB3567089}" type="pres">
      <dgm:prSet presAssocID="{D6944D02-A101-4542-A09D-E5D9EDAB1CAB}" presName="sibTrans" presStyleCnt="0"/>
      <dgm:spPr/>
    </dgm:pt>
    <dgm:pt modelId="{42FD2651-ABCC-495F-89F4-52C424B61F29}" type="pres">
      <dgm:prSet presAssocID="{6DF940AA-B545-484B-ACF4-BDB345975739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659134CC-6E3B-478F-8D42-EC71E3474255}" srcId="{B8B80953-5AC2-4C13-908C-8AA85BCD0490}" destId="{5A165B31-69E7-43F2-9AB3-8C6567D3F233}" srcOrd="3" destOrd="0" parTransId="{E76EBBFA-AAAE-4DD1-B428-8E23B359F3ED}" sibTransId="{8DF337EA-51B6-4D0E-98D2-1EDC66506596}"/>
    <dgm:cxn modelId="{97EB6AE4-9869-4CF2-9708-D26A486011F2}" type="presOf" srcId="{D5B8A6CF-18AD-4D23-AEBE-82EC5C51FE8F}" destId="{903AE7C7-E7CF-41B8-B498-4F98E2E3FE99}" srcOrd="0" destOrd="0" presId="urn:microsoft.com/office/officeart/2005/8/layout/default"/>
    <dgm:cxn modelId="{7A461B71-9DEA-48FE-84A1-B54C814431B2}" srcId="{B8B80953-5AC2-4C13-908C-8AA85BCD0490}" destId="{6DF940AA-B545-484B-ACF4-BDB345975739}" srcOrd="5" destOrd="0" parTransId="{1A0F2240-C7A5-47FE-BEFD-F1B5C5C1B818}" sibTransId="{3E71565B-EECC-4B38-9B0A-D77FB6399E92}"/>
    <dgm:cxn modelId="{8B1E3D61-4325-4A4A-B560-78CDA39B2213}" srcId="{B8B80953-5AC2-4C13-908C-8AA85BCD0490}" destId="{373BE6AF-5644-4DC1-8304-7EFBD5436317}" srcOrd="4" destOrd="0" parTransId="{688C095F-92F3-4A38-8B8E-0DBCF95B2A83}" sibTransId="{D6944D02-A101-4542-A09D-E5D9EDAB1CAB}"/>
    <dgm:cxn modelId="{9F2B9857-95C9-4DC0-826D-D121386021C2}" type="presOf" srcId="{5A165B31-69E7-43F2-9AB3-8C6567D3F233}" destId="{3FF6E112-24B9-4910-9789-234077FA68F4}" srcOrd="0" destOrd="0" presId="urn:microsoft.com/office/officeart/2005/8/layout/default"/>
    <dgm:cxn modelId="{F48EBA8B-E715-4C04-953A-E69224E56306}" srcId="{B8B80953-5AC2-4C13-908C-8AA85BCD0490}" destId="{37A40063-7774-43AE-897E-76DE975B771D}" srcOrd="1" destOrd="0" parTransId="{926E0560-58B9-4EF8-A7B6-82F802147921}" sibTransId="{A9328221-6DDE-4D28-834B-3E1EB1EDA86B}"/>
    <dgm:cxn modelId="{74C8C9CF-3D7F-47D5-954D-7B4460F72416}" type="presOf" srcId="{6DF940AA-B545-484B-ACF4-BDB345975739}" destId="{42FD2651-ABCC-495F-89F4-52C424B61F29}" srcOrd="0" destOrd="0" presId="urn:microsoft.com/office/officeart/2005/8/layout/default"/>
    <dgm:cxn modelId="{07ECEDD2-D55C-4806-A553-9B5F80AF8F94}" srcId="{B8B80953-5AC2-4C13-908C-8AA85BCD0490}" destId="{C0DCB938-6B94-42D5-896C-96A65B683E26}" srcOrd="2" destOrd="0" parTransId="{2C2B857D-D663-4CDA-A7BC-65C178008F4D}" sibTransId="{CE262877-E9FD-463A-B534-3F2F0934279D}"/>
    <dgm:cxn modelId="{55449F97-1E6D-4624-91B8-C0CD446C191C}" type="presOf" srcId="{C0DCB938-6B94-42D5-896C-96A65B683E26}" destId="{9ABD9588-0CC4-4127-BE53-803E2CC93D48}" srcOrd="0" destOrd="0" presId="urn:microsoft.com/office/officeart/2005/8/layout/default"/>
    <dgm:cxn modelId="{9CA0C602-07D9-4981-8F97-E97BAF4EF9D0}" type="presOf" srcId="{B8B80953-5AC2-4C13-908C-8AA85BCD0490}" destId="{17C73A57-F8F6-4957-A7A8-AD1CF22E32F9}" srcOrd="0" destOrd="0" presId="urn:microsoft.com/office/officeart/2005/8/layout/default"/>
    <dgm:cxn modelId="{CF4E0B6D-7284-4EB9-9CEC-6832BE1B9B45}" srcId="{B8B80953-5AC2-4C13-908C-8AA85BCD0490}" destId="{D5B8A6CF-18AD-4D23-AEBE-82EC5C51FE8F}" srcOrd="0" destOrd="0" parTransId="{27CBC3C7-BE0B-436E-BC4E-C0BCA11A46B5}" sibTransId="{027BEBE3-194C-40C6-9B58-0C7A56055ADE}"/>
    <dgm:cxn modelId="{1D5082A3-2F7C-4398-855C-8BE1E02E21B0}" type="presOf" srcId="{37A40063-7774-43AE-897E-76DE975B771D}" destId="{AD9419AD-87AE-4C94-BCEC-43A733C8A05D}" srcOrd="0" destOrd="0" presId="urn:microsoft.com/office/officeart/2005/8/layout/default"/>
    <dgm:cxn modelId="{E4BCB4B6-B7A1-47D2-A61E-37E78FBE8B26}" type="presOf" srcId="{373BE6AF-5644-4DC1-8304-7EFBD5436317}" destId="{2A184F61-62E6-4872-980C-17370070DEC7}" srcOrd="0" destOrd="0" presId="urn:microsoft.com/office/officeart/2005/8/layout/default"/>
    <dgm:cxn modelId="{06D0DE5D-D72C-42A0-A32D-B921FF5D2744}" type="presParOf" srcId="{17C73A57-F8F6-4957-A7A8-AD1CF22E32F9}" destId="{903AE7C7-E7CF-41B8-B498-4F98E2E3FE99}" srcOrd="0" destOrd="0" presId="urn:microsoft.com/office/officeart/2005/8/layout/default"/>
    <dgm:cxn modelId="{CB084177-B9AF-4FCC-896A-0C23CE407FF6}" type="presParOf" srcId="{17C73A57-F8F6-4957-A7A8-AD1CF22E32F9}" destId="{1969B270-8CF7-4EF0-8040-292B433B8D04}" srcOrd="1" destOrd="0" presId="urn:microsoft.com/office/officeart/2005/8/layout/default"/>
    <dgm:cxn modelId="{69E3E40A-1B97-4708-8DB8-3867134B3D95}" type="presParOf" srcId="{17C73A57-F8F6-4957-A7A8-AD1CF22E32F9}" destId="{AD9419AD-87AE-4C94-BCEC-43A733C8A05D}" srcOrd="2" destOrd="0" presId="urn:microsoft.com/office/officeart/2005/8/layout/default"/>
    <dgm:cxn modelId="{2FA506C3-3E1D-430F-8A02-DD4EEB9B3CE5}" type="presParOf" srcId="{17C73A57-F8F6-4957-A7A8-AD1CF22E32F9}" destId="{40504817-8987-4ADB-9BE9-D7C575CC6C59}" srcOrd="3" destOrd="0" presId="urn:microsoft.com/office/officeart/2005/8/layout/default"/>
    <dgm:cxn modelId="{4EDAB184-B781-4B56-8BC1-FE5BB27E4FA1}" type="presParOf" srcId="{17C73A57-F8F6-4957-A7A8-AD1CF22E32F9}" destId="{9ABD9588-0CC4-4127-BE53-803E2CC93D48}" srcOrd="4" destOrd="0" presId="urn:microsoft.com/office/officeart/2005/8/layout/default"/>
    <dgm:cxn modelId="{6FE11A09-A134-44EE-A693-D68F3CE4DCD3}" type="presParOf" srcId="{17C73A57-F8F6-4957-A7A8-AD1CF22E32F9}" destId="{5B0B447B-16CF-43CD-94AF-7550C630D8A4}" srcOrd="5" destOrd="0" presId="urn:microsoft.com/office/officeart/2005/8/layout/default"/>
    <dgm:cxn modelId="{A528E6A6-47BE-4778-93FA-27C0D41B91FC}" type="presParOf" srcId="{17C73A57-F8F6-4957-A7A8-AD1CF22E32F9}" destId="{3FF6E112-24B9-4910-9789-234077FA68F4}" srcOrd="6" destOrd="0" presId="urn:microsoft.com/office/officeart/2005/8/layout/default"/>
    <dgm:cxn modelId="{830EEA0F-24C7-4134-BBE2-F84D311AA2D2}" type="presParOf" srcId="{17C73A57-F8F6-4957-A7A8-AD1CF22E32F9}" destId="{68B96FDE-475D-45C3-834F-26AB0029CC09}" srcOrd="7" destOrd="0" presId="urn:microsoft.com/office/officeart/2005/8/layout/default"/>
    <dgm:cxn modelId="{F0A945AE-A22C-47B0-82CA-CB5214873D0C}" type="presParOf" srcId="{17C73A57-F8F6-4957-A7A8-AD1CF22E32F9}" destId="{2A184F61-62E6-4872-980C-17370070DEC7}" srcOrd="8" destOrd="0" presId="urn:microsoft.com/office/officeart/2005/8/layout/default"/>
    <dgm:cxn modelId="{2E99DAB0-43E5-4CE6-B243-D6640CDECDC1}" type="presParOf" srcId="{17C73A57-F8F6-4957-A7A8-AD1CF22E32F9}" destId="{3373586B-67C3-4E80-9A79-2EFBB3567089}" srcOrd="9" destOrd="0" presId="urn:microsoft.com/office/officeart/2005/8/layout/default"/>
    <dgm:cxn modelId="{8C07860A-8099-4508-8D98-B14AD8126EF7}" type="presParOf" srcId="{17C73A57-F8F6-4957-A7A8-AD1CF22E32F9}" destId="{42FD2651-ABCC-495F-89F4-52C424B61F2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AE7C7-E7CF-41B8-B498-4F98E2E3FE99}">
      <dsp:nvSpPr>
        <dsp:cNvPr id="0" name=""/>
        <dsp:cNvSpPr/>
      </dsp:nvSpPr>
      <dsp:spPr>
        <a:xfrm>
          <a:off x="1047" y="353432"/>
          <a:ext cx="1319558" cy="79173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Always be aware of current status of the project</a:t>
          </a:r>
          <a:endParaRPr lang="en-US" sz="1100" kern="1200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047" y="353432"/>
        <a:ext cx="1319558" cy="791735"/>
      </dsp:txXfrm>
    </dsp:sp>
    <dsp:sp modelId="{AD9419AD-87AE-4C94-BCEC-43A733C8A05D}">
      <dsp:nvSpPr>
        <dsp:cNvPr id="0" name=""/>
        <dsp:cNvSpPr/>
      </dsp:nvSpPr>
      <dsp:spPr>
        <a:xfrm>
          <a:off x="1452561" y="353432"/>
          <a:ext cx="1319558" cy="79173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Less time spent investigating integration bugs</a:t>
          </a:r>
          <a:endParaRPr lang="es-ES" sz="1100" kern="1200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452561" y="353432"/>
        <a:ext cx="1319558" cy="791735"/>
      </dsp:txXfrm>
    </dsp:sp>
    <dsp:sp modelId="{9ABD9588-0CC4-4127-BE53-803E2CC93D48}">
      <dsp:nvSpPr>
        <dsp:cNvPr id="0" name=""/>
        <dsp:cNvSpPr/>
      </dsp:nvSpPr>
      <dsp:spPr>
        <a:xfrm>
          <a:off x="2904075" y="353432"/>
          <a:ext cx="1319558" cy="79173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Less time wasted because of broken code in version control system</a:t>
          </a:r>
          <a:endParaRPr lang="es-ES" sz="1100" kern="1200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904075" y="353432"/>
        <a:ext cx="1319558" cy="791735"/>
      </dsp:txXfrm>
    </dsp:sp>
    <dsp:sp modelId="{3FF6E112-24B9-4910-9789-234077FA68F4}">
      <dsp:nvSpPr>
        <dsp:cNvPr id="0" name=""/>
        <dsp:cNvSpPr/>
      </dsp:nvSpPr>
      <dsp:spPr>
        <a:xfrm>
          <a:off x="4355589" y="353432"/>
          <a:ext cx="1319558" cy="79173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Prove your system can build!</a:t>
          </a:r>
          <a:endParaRPr lang="es-ES" sz="1100" kern="1200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55589" y="353432"/>
        <a:ext cx="1319558" cy="791735"/>
      </dsp:txXfrm>
    </dsp:sp>
    <dsp:sp modelId="{2A184F61-62E6-4872-980C-17370070DEC7}">
      <dsp:nvSpPr>
        <dsp:cNvPr id="0" name=""/>
        <dsp:cNvSpPr/>
      </dsp:nvSpPr>
      <dsp:spPr>
        <a:xfrm>
          <a:off x="5807104" y="353432"/>
          <a:ext cx="1319558" cy="79173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Increase code quality with additional tasks</a:t>
          </a:r>
          <a:endParaRPr lang="es-ES" sz="1100" kern="1200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807104" y="353432"/>
        <a:ext cx="1319558" cy="791735"/>
      </dsp:txXfrm>
    </dsp:sp>
    <dsp:sp modelId="{42FD2651-ABCC-495F-89F4-52C424B61F29}">
      <dsp:nvSpPr>
        <dsp:cNvPr id="0" name=""/>
        <dsp:cNvSpPr/>
      </dsp:nvSpPr>
      <dsp:spPr>
        <a:xfrm>
          <a:off x="7258618" y="353432"/>
          <a:ext cx="1319558" cy="79173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ysClr val="window" lastClr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Discover potential deployment issues</a:t>
          </a:r>
          <a:endParaRPr lang="es-ES" sz="1100" kern="1200" dirty="0">
            <a:solidFill>
              <a:sysClr val="window" lastClr="FFFFFF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258618" y="353432"/>
        <a:ext cx="1319558" cy="791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71121" cy="464740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320" y="5"/>
            <a:ext cx="2971121" cy="464740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B864A38E-822A-1549-B33D-8D51FF7D0B45}" type="datetime1">
              <a:rPr lang="en-US" smtClean="0"/>
              <a:t>6/28/2014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30067"/>
            <a:ext cx="2971121" cy="464739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320" y="8830067"/>
            <a:ext cx="2971121" cy="464739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D377F8F4-48AC-1B4A-996F-65B940B5B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020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71121" cy="464740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320" y="5"/>
            <a:ext cx="2971121" cy="464740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55D533AB-1594-3E4B-BE53-609757846628}" type="datetime1">
              <a:rPr lang="en-US" smtClean="0"/>
              <a:t>6/28/2014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8" y="4415836"/>
            <a:ext cx="5486713" cy="4182661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30067"/>
            <a:ext cx="2971121" cy="464739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320" y="8830067"/>
            <a:ext cx="2971121" cy="464739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CFB8F118-327A-434C-836C-F94DD5634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0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8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8" y="4415837"/>
            <a:ext cx="5486713" cy="4164638"/>
          </a:xfrm>
        </p:spPr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308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8500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E95F0-8363-4490-99B2-6792A09F37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8" y="4341408"/>
            <a:ext cx="5486713" cy="435602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2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0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3003720"/>
            <a:ext cx="7128892" cy="102424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4027965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17715" y="6394789"/>
            <a:ext cx="5254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©2013 Walgreen Co. All rights reserved. Confidential and proprietary information. For internal use only.</a:t>
            </a:r>
          </a:p>
        </p:txBody>
      </p:sp>
      <p:pic>
        <p:nvPicPr>
          <p:cNvPr id="13" name="Picture 12" descr="Walgreens_Corner-W-Flag_Red-Gradient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2305036"/>
            <a:ext cx="785520" cy="824191"/>
          </a:xfrm>
          <a:prstGeom prst="rect">
            <a:avLst/>
          </a:prstGeom>
        </p:spPr>
      </p:pic>
      <p:pic>
        <p:nvPicPr>
          <p:cNvPr id="14" name="Picture 13" descr="Walgreens_CornerOfLockup_4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98" y="5943511"/>
            <a:ext cx="1947672" cy="5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4216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8957"/>
            <a:ext cx="5486400" cy="313861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2110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Type key insight here using sentence case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80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027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" descr="C:\Bryan's\Initiatives\Mobile Workforce\Presentations\Images\CenterForTechnologyInnovation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0"/>
          <a:stretch/>
        </p:blipFill>
        <p:spPr bwMode="auto">
          <a:xfrm>
            <a:off x="7801355" y="6095017"/>
            <a:ext cx="1264636" cy="7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8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5"/>
            <a:ext cx="8695764" cy="1024245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42605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6530" y="609601"/>
            <a:ext cx="6165271" cy="711011"/>
          </a:xfrm>
          <a:prstGeom prst="rect">
            <a:avLst/>
          </a:prstGeom>
        </p:spPr>
        <p:txBody>
          <a:bodyPr lIns="51274" tIns="25637" rIns="51274" bIns="25637"/>
          <a:lstStyle>
            <a:lvl1pPr algn="l">
              <a:defRPr sz="2600" b="0" i="0" baseline="0">
                <a:solidFill>
                  <a:srgbClr val="92837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88633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3003720"/>
            <a:ext cx="7128892" cy="102424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4027965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17715" y="6394789"/>
            <a:ext cx="5254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Calibri" pitchFamily="34" charset="0"/>
                <a:cs typeface="Calibri" pitchFamily="34" charset="0"/>
              </a:rPr>
              <a:t>©2013 Walgreen Co. All rights reserved. Confidential and proprietary information. For internal use only.</a:t>
            </a:r>
          </a:p>
        </p:txBody>
      </p:sp>
      <p:pic>
        <p:nvPicPr>
          <p:cNvPr id="13" name="Picture 12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2305036"/>
            <a:ext cx="785520" cy="824191"/>
          </a:xfrm>
          <a:prstGeom prst="rect">
            <a:avLst/>
          </a:prstGeom>
        </p:spPr>
      </p:pic>
      <p:pic>
        <p:nvPicPr>
          <p:cNvPr id="14" name="Picture 13" descr="Walgreens_CornerOfLockup_4c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98" y="5943511"/>
            <a:ext cx="1947672" cy="5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0440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22678" y="2686220"/>
            <a:ext cx="7128892" cy="102424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22678" y="3710463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15" y="6394789"/>
            <a:ext cx="5254171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2000236"/>
            <a:ext cx="785520" cy="824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5768561"/>
            <a:ext cx="2030626" cy="4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60163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5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 bwMode="auto"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60000">
                <a:srgbClr val="64A0C8"/>
              </a:gs>
              <a:gs pos="85000">
                <a:sysClr val="window" lastClr="FFFFFF"/>
              </a:gs>
              <a:gs pos="100000">
                <a:srgbClr val="4F81B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defRPr/>
            </a:pPr>
            <a:endParaRPr lang="en-US" dirty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128" y="2492267"/>
            <a:ext cx="5656164" cy="533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97569"/>
            <a:ext cx="327660" cy="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54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7050" y="2459801"/>
            <a:ext cx="7175487" cy="1105787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11471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9849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95" y="2761636"/>
            <a:ext cx="5656164" cy="533400"/>
          </a:xfr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0" y="1884582"/>
            <a:ext cx="1295399" cy="14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489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7050" y="2459801"/>
            <a:ext cx="7175487" cy="1105787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11471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9849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95" y="2761636"/>
            <a:ext cx="5656164" cy="533400"/>
          </a:xfr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24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-792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9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24460"/>
            <a:ext cx="697166" cy="226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823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24" y="1422402"/>
            <a:ext cx="3944881" cy="470376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22402"/>
            <a:ext cx="4038600" cy="470376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6588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34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7" y="1131761"/>
            <a:ext cx="8143351" cy="427223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80755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679711"/>
            <a:ext cx="8135880" cy="4402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95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374737"/>
            <a:ext cx="327660" cy="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68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416934"/>
            <a:ext cx="3946470" cy="32366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2" y="1416934"/>
            <a:ext cx="4041775" cy="32366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2110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24" y="1820342"/>
            <a:ext cx="3944881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0342"/>
            <a:ext cx="4038600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23780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617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6588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93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8957"/>
            <a:ext cx="5486400" cy="313861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2110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/>
            <a:r>
              <a:rPr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 key insight here using sentence case</a:t>
            </a:r>
            <a:endParaRPr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80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20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7" y="1131761"/>
            <a:ext cx="8143351" cy="427223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80755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679711"/>
            <a:ext cx="8135880" cy="4402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95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374737"/>
            <a:ext cx="327660" cy="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482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OSgrafix\Desktop\Whiteblue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-4476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2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5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2127539"/>
            <a:ext cx="6032500" cy="14097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1216" y="6642104"/>
            <a:ext cx="457200" cy="215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1441246-75A0-4496-B722-614063DBA9CE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2" name="Picture 11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1" y="2150558"/>
            <a:ext cx="1218548" cy="12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231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765" y="6614713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53" y="6303153"/>
            <a:ext cx="1444372" cy="3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1430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13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269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5"/>
            <a:ext cx="8695764" cy="1024246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72016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6530" y="609601"/>
            <a:ext cx="6165271" cy="711011"/>
          </a:xfrm>
          <a:prstGeom prst="rect">
            <a:avLst/>
          </a:prstGeom>
        </p:spPr>
        <p:txBody>
          <a:bodyPr lIns="51274" tIns="25637" rIns="51274" bIns="25637"/>
          <a:lstStyle>
            <a:lvl1pPr algn="l">
              <a:defRPr sz="2600" b="0" i="0" baseline="0">
                <a:solidFill>
                  <a:srgbClr val="92837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76285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OSgrafix\Desktop\Whiteblue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-4476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2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5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2127539"/>
            <a:ext cx="6032500" cy="14097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1216" y="6642104"/>
            <a:ext cx="457200" cy="215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1441246-75A0-4496-B722-614063DBA9CE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pic>
        <p:nvPicPr>
          <p:cNvPr id="12" name="Picture 11" descr="Walgreens_Corner-W-Flag_Red-Gradient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1" y="2150558"/>
            <a:ext cx="1218548" cy="12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78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5950145"/>
            <a:ext cx="1947672" cy="556871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5"/>
            <a:ext cx="785520" cy="8241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2279819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2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17711" y="6394787"/>
            <a:ext cx="5254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Calibri" pitchFamily="34" charset="0"/>
                <a:cs typeface="Calibri" pitchFamily="34" charset="0"/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81038068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5844760"/>
            <a:ext cx="2030626" cy="4490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2279819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2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5"/>
            <a:ext cx="785520" cy="8241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11" y="6394787"/>
            <a:ext cx="5254171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04191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3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0" y="4243467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 bwMode="auto"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60000">
                <a:srgbClr val="64A0C8"/>
              </a:gs>
              <a:gs pos="85000">
                <a:sysClr val="window" lastClr="FFFFFF"/>
              </a:gs>
              <a:gs pos="100000">
                <a:srgbClr val="4F81B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defRPr/>
            </a:pPr>
            <a:endParaRPr lang="en-US" dirty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128" y="2492267"/>
            <a:ext cx="5656164" cy="533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pic>
        <p:nvPicPr>
          <p:cNvPr id="16" name="Picture 15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99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 Section Brea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9429" y="3949897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6" name="Picture 15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1" y="2239613"/>
            <a:ext cx="1295399" cy="14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967050" y="3046380"/>
            <a:ext cx="7175487" cy="829340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5942" y="3195773"/>
            <a:ext cx="5656164" cy="533400"/>
          </a:xfrm>
        </p:spPr>
        <p:txBody>
          <a:bodyPr anchor="ctr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123409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-792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6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24457"/>
            <a:ext cx="697166" cy="226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753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20" y="1422401"/>
            <a:ext cx="3944881" cy="4703763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22401"/>
            <a:ext cx="4038600" cy="4703763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658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570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416932"/>
            <a:ext cx="3946470" cy="32366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416932"/>
            <a:ext cx="4041775" cy="32366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2109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20" y="1820339"/>
            <a:ext cx="3944881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0339"/>
            <a:ext cx="4038600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446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658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995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8957"/>
            <a:ext cx="5486400" cy="313861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2109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/>
            <a:r>
              <a:rPr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 key insight here using sentence case</a:t>
            </a:r>
            <a:endParaRPr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4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2" y="1131758"/>
            <a:ext cx="8143351" cy="427223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8075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679710"/>
            <a:ext cx="8135880" cy="4402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6400800"/>
            <a:ext cx="327660" cy="34379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95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335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765" y="6614713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53" y="6303153"/>
            <a:ext cx="1444372" cy="3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33294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OSgrafix\Desktop\Whiteblue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653" r="1031" b="779"/>
          <a:stretch/>
        </p:blipFill>
        <p:spPr bwMode="hidden">
          <a:xfrm>
            <a:off x="0" y="-4476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3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2" name="Picture 2" descr="C:\Users\ebrown\Desktop\PPT_Jpegs\Corner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3" y="2239613"/>
            <a:ext cx="1295399" cy="14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0" y="4243467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2127539"/>
            <a:ext cx="6032500" cy="14097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1216" y="6642101"/>
            <a:ext cx="457200" cy="215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1441246-75A0-4496-B722-614063DBA9CE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477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54963" y="6685821"/>
            <a:ext cx="5384800" cy="2159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1727" y="6223001"/>
            <a:ext cx="15144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34294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1727" y="6223001"/>
            <a:ext cx="15144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8539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28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" descr="C:\Bryan's\Initiatives\Mobile Workforce\Presentations\Images\CenterForTechnologyInnovation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0"/>
          <a:stretch/>
        </p:blipFill>
        <p:spPr bwMode="auto">
          <a:xfrm>
            <a:off x="7801355" y="6095017"/>
            <a:ext cx="1264636" cy="7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8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5"/>
            <a:ext cx="8695764" cy="1024245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42605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6530" y="609601"/>
            <a:ext cx="6165271" cy="711011"/>
          </a:xfrm>
          <a:prstGeom prst="rect">
            <a:avLst/>
          </a:prstGeom>
        </p:spPr>
        <p:txBody>
          <a:bodyPr lIns="51274" tIns="25637" rIns="51274" bIns="25637"/>
          <a:lstStyle>
            <a:lvl1pPr algn="l">
              <a:defRPr sz="2600" b="0" i="0" baseline="0">
                <a:solidFill>
                  <a:srgbClr val="92837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88633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3003720"/>
            <a:ext cx="7128892" cy="102424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4027965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17715" y="6394789"/>
            <a:ext cx="5254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Calibri" pitchFamily="34" charset="0"/>
                <a:cs typeface="Calibri" pitchFamily="34" charset="0"/>
              </a:rPr>
              <a:t>©2013 Walgreen Co. All rights reserved. Confidential and proprietary information. For internal use only.</a:t>
            </a:r>
          </a:p>
        </p:txBody>
      </p:sp>
      <p:pic>
        <p:nvPicPr>
          <p:cNvPr id="13" name="Picture 12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2305036"/>
            <a:ext cx="785520" cy="824191"/>
          </a:xfrm>
          <a:prstGeom prst="rect">
            <a:avLst/>
          </a:prstGeom>
        </p:spPr>
      </p:pic>
      <p:pic>
        <p:nvPicPr>
          <p:cNvPr id="14" name="Picture 13" descr="Walgreens_CornerOfLockup_4c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98" y="5943511"/>
            <a:ext cx="1947672" cy="5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0440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22678" y="2686220"/>
            <a:ext cx="7128892" cy="102424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22678" y="3710463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15" y="6394789"/>
            <a:ext cx="5254171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2000236"/>
            <a:ext cx="785520" cy="824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5768561"/>
            <a:ext cx="2030626" cy="4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60163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5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 bwMode="auto"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60000">
                <a:srgbClr val="64A0C8"/>
              </a:gs>
              <a:gs pos="85000">
                <a:sysClr val="window" lastClr="FFFFFF"/>
              </a:gs>
              <a:gs pos="100000">
                <a:srgbClr val="4F81B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defRPr/>
            </a:pPr>
            <a:endParaRPr lang="en-US" dirty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128" y="2492267"/>
            <a:ext cx="5656164" cy="533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97569"/>
            <a:ext cx="327660" cy="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54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5"/>
            <a:ext cx="8695764" cy="1024246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89628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7050" y="2459801"/>
            <a:ext cx="7175487" cy="1105787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11471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9849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95" y="2761636"/>
            <a:ext cx="5656164" cy="533400"/>
          </a:xfr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0" y="1884582"/>
            <a:ext cx="1295399" cy="14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489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7050" y="2459801"/>
            <a:ext cx="7175487" cy="1105787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11471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9849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95" y="2761636"/>
            <a:ext cx="5656164" cy="533400"/>
          </a:xfr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24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-792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9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24460"/>
            <a:ext cx="697166" cy="226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823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24" y="1422402"/>
            <a:ext cx="3944881" cy="470376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22402"/>
            <a:ext cx="4038600" cy="470376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6588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34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416934"/>
            <a:ext cx="3946470" cy="32366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2" y="1416934"/>
            <a:ext cx="4041775" cy="32366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2110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24" y="1820342"/>
            <a:ext cx="3944881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0342"/>
            <a:ext cx="4038600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23780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617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6588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93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8957"/>
            <a:ext cx="5486400" cy="313861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2110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/>
            <a:r>
              <a:rPr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 key insight here using sentence case</a:t>
            </a:r>
            <a:endParaRPr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80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20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7" y="1131761"/>
            <a:ext cx="8143351" cy="427223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80755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679711"/>
            <a:ext cx="8135880" cy="4402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95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374737"/>
            <a:ext cx="327660" cy="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482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OSgrafix\Desktop\Whiteblue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-4476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2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5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2127539"/>
            <a:ext cx="6032500" cy="14097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1216" y="6642104"/>
            <a:ext cx="457200" cy="215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1441246-75A0-4496-B722-614063DBA9CE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2" name="Picture 11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1" y="2150558"/>
            <a:ext cx="1218548" cy="12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231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765" y="6614713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53" y="6303153"/>
            <a:ext cx="1444372" cy="3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1430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00" y="1715424"/>
            <a:ext cx="79248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392147" y="6319177"/>
            <a:ext cx="538476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2011 Walgreen Co.  All Rights Reserved. Walgreen Co. Proprietary and Confidential.</a:t>
            </a:r>
            <a:endParaRPr lang="en-US" dirty="0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649842" y="6319180"/>
            <a:ext cx="2133600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7D868E0-6FF9-47B5-BAD6-1DFD23AA79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88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13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269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5"/>
            <a:ext cx="8695764" cy="1024246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72016"/>
      </p:ext>
    </p:extLst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6530" y="609601"/>
            <a:ext cx="6165271" cy="711011"/>
          </a:xfrm>
          <a:prstGeom prst="rect">
            <a:avLst/>
          </a:prstGeom>
        </p:spPr>
        <p:txBody>
          <a:bodyPr lIns="51274" tIns="25637" rIns="51274" bIns="25637"/>
          <a:lstStyle>
            <a:lvl1pPr algn="l">
              <a:defRPr sz="2600" b="0" i="0" baseline="0">
                <a:solidFill>
                  <a:srgbClr val="92837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76285"/>
      </p:ext>
    </p:extLst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5950145"/>
            <a:ext cx="1947672" cy="556871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5"/>
            <a:ext cx="785520" cy="8241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2279819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2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17711" y="6394787"/>
            <a:ext cx="5254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Calibri" pitchFamily="34" charset="0"/>
                <a:cs typeface="Calibri" pitchFamily="34" charset="0"/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81038068"/>
      </p:ext>
    </p:extLst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5844760"/>
            <a:ext cx="2030626" cy="4490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2279819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2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5"/>
            <a:ext cx="785520" cy="8241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11" y="6394787"/>
            <a:ext cx="5254171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04191"/>
      </p:ext>
    </p:extLst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3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0" y="4243467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 bwMode="auto"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60000">
                <a:srgbClr val="64A0C8"/>
              </a:gs>
              <a:gs pos="85000">
                <a:sysClr val="window" lastClr="FFFFFF"/>
              </a:gs>
              <a:gs pos="100000">
                <a:srgbClr val="4F81B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defRPr/>
            </a:pPr>
            <a:endParaRPr lang="en-US" dirty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128" y="2492267"/>
            <a:ext cx="5656164" cy="533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pic>
        <p:nvPicPr>
          <p:cNvPr id="16" name="Picture 15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99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 Section Brea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9429" y="3949897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6" name="Picture 15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1" y="2239613"/>
            <a:ext cx="1295399" cy="14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967050" y="3046380"/>
            <a:ext cx="7175487" cy="829340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5942" y="3195773"/>
            <a:ext cx="5656164" cy="533400"/>
          </a:xfrm>
        </p:spPr>
        <p:txBody>
          <a:bodyPr anchor="ctr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123409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-792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6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24457"/>
            <a:ext cx="697166" cy="226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753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20" y="1422401"/>
            <a:ext cx="3944881" cy="4703763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22401"/>
            <a:ext cx="4038600" cy="4703763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658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570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Round Same Side Corner Rectangle 5"/>
          <p:cNvSpPr/>
          <p:nvPr userDrawn="1"/>
        </p:nvSpPr>
        <p:spPr bwMode="auto">
          <a:xfrm rot="5400000">
            <a:off x="2212182" y="-78582"/>
            <a:ext cx="2362200" cy="6786563"/>
          </a:xfrm>
          <a:prstGeom prst="round2Same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pic>
        <p:nvPicPr>
          <p:cNvPr id="5" name="Picture 10" descr="side_circl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63" y="1981200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228600" y="6467475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auto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0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     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|  ©</a:t>
            </a:r>
            <a:r>
              <a:rPr lang="en-US" sz="900" dirty="0" smtClean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2014,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Cognizant 		</a:t>
            </a:r>
            <a:endParaRPr lang="en-US" sz="1000" dirty="0">
              <a:solidFill>
                <a:srgbClr val="000000"/>
              </a:solidFill>
              <a:latin typeface="Calisto MT" pitchFamily="18" charset="0"/>
              <a:ea typeface="+mn-ea"/>
              <a:cs typeface="+mn-cs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43675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70C0"/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E37821-60D7-4D93-AC89-6BF8FFC5A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59675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416932"/>
            <a:ext cx="3946470" cy="32366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416932"/>
            <a:ext cx="4041775" cy="32366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2109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20" y="1820339"/>
            <a:ext cx="3944881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0339"/>
            <a:ext cx="4038600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446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658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995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8957"/>
            <a:ext cx="5486400" cy="313861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2109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/>
            <a:r>
              <a:rPr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 key insight here using sentence case</a:t>
            </a:r>
            <a:endParaRPr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4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2" y="1131758"/>
            <a:ext cx="8143351" cy="427223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8075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679710"/>
            <a:ext cx="8135880" cy="4402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6400800"/>
            <a:ext cx="327660" cy="34379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95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335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OSgrafix\Desktop\Whiteblue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653" r="1031" b="779"/>
          <a:stretch/>
        </p:blipFill>
        <p:spPr bwMode="hidden">
          <a:xfrm>
            <a:off x="0" y="-4476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3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2" name="Picture 2" descr="C:\Users\ebrown\Desktop\PPT_Jpegs\Corner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3" y="2239613"/>
            <a:ext cx="1295399" cy="14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0" y="4243467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2127539"/>
            <a:ext cx="6032500" cy="14097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1216" y="6642101"/>
            <a:ext cx="457200" cy="215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1441246-75A0-4496-B722-614063DBA9CE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477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54963" y="6685821"/>
            <a:ext cx="5384800" cy="2159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1727" y="6223001"/>
            <a:ext cx="15144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34294"/>
      </p:ext>
    </p:extLst>
  </p:cSld>
  <p:clrMapOvr>
    <a:masterClrMapping/>
  </p:clrMapOvr>
  <p:transition spd="med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1727" y="6223001"/>
            <a:ext cx="15144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8539"/>
      </p:ext>
    </p:extLst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28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" descr="C:\Bryan's\Initiatives\Mobile Workforce\Presentations\Images\CenterForTechnologyInnovation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0"/>
          <a:stretch/>
        </p:blipFill>
        <p:spPr bwMode="auto">
          <a:xfrm>
            <a:off x="7801355" y="6095017"/>
            <a:ext cx="1264636" cy="7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8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5"/>
            <a:ext cx="8695764" cy="1024245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42605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228600" y="62484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2014,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Cognizant 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pic>
        <p:nvPicPr>
          <p:cNvPr id="5" name="CG_logoReflect_RGB.png" descr="/Users/jason_feuilly/Desktop/CG_logoReflec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065" y="6137276"/>
            <a:ext cx="1963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ide_circles.png"/>
          <p:cNvPicPr>
            <a:picLocks noChangeAspect="1"/>
          </p:cNvPicPr>
          <p:nvPr userDrawn="1"/>
        </p:nvPicPr>
        <p:blipFill>
          <a:blip r:embed="rId3" cstate="print"/>
          <a:srcRect r="53333"/>
          <a:stretch>
            <a:fillRect/>
          </a:stretch>
        </p:blipFill>
        <p:spPr bwMode="auto">
          <a:xfrm>
            <a:off x="8882065" y="1981201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758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6530" y="609601"/>
            <a:ext cx="6165271" cy="711011"/>
          </a:xfrm>
          <a:prstGeom prst="rect">
            <a:avLst/>
          </a:prstGeom>
        </p:spPr>
        <p:txBody>
          <a:bodyPr lIns="51274" tIns="25637" rIns="51274" bIns="25637"/>
          <a:lstStyle>
            <a:lvl1pPr algn="l">
              <a:defRPr sz="2600" b="0" i="0" baseline="0">
                <a:solidFill>
                  <a:srgbClr val="92837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88633"/>
      </p:ext>
    </p:extLst>
  </p:cSld>
  <p:clrMapOvr>
    <a:masterClrMapping/>
  </p:clrMapOvr>
  <p:transition spd="med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3003720"/>
            <a:ext cx="7128892" cy="102424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4027965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17715" y="6394789"/>
            <a:ext cx="5254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Calibri" pitchFamily="34" charset="0"/>
                <a:cs typeface="Calibri" pitchFamily="34" charset="0"/>
              </a:rPr>
              <a:t>©2013 Walgreen Co. All rights reserved. Confidential and proprietary information. For internal use only.</a:t>
            </a:r>
          </a:p>
        </p:txBody>
      </p:sp>
      <p:pic>
        <p:nvPicPr>
          <p:cNvPr id="13" name="Picture 12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2305036"/>
            <a:ext cx="785520" cy="824191"/>
          </a:xfrm>
          <a:prstGeom prst="rect">
            <a:avLst/>
          </a:prstGeom>
        </p:spPr>
      </p:pic>
      <p:pic>
        <p:nvPicPr>
          <p:cNvPr id="14" name="Picture 13" descr="Walgreens_CornerOfLockup_4c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98" y="5943511"/>
            <a:ext cx="1947672" cy="5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0440"/>
      </p:ext>
    </p:extLst>
  </p:cSld>
  <p:clrMapOvr>
    <a:masterClrMapping/>
  </p:clrMapOvr>
  <p:transition spd="med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22678" y="2686220"/>
            <a:ext cx="7128892" cy="102424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22678" y="3710463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15" y="6394789"/>
            <a:ext cx="5254171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2000236"/>
            <a:ext cx="785520" cy="824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5768561"/>
            <a:ext cx="2030626" cy="4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60163"/>
      </p:ext>
    </p:extLst>
  </p:cSld>
  <p:clrMapOvr>
    <a:masterClrMapping/>
  </p:clrMapOvr>
  <p:transition spd="med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5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 bwMode="auto"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60000">
                <a:srgbClr val="64A0C8"/>
              </a:gs>
              <a:gs pos="85000">
                <a:sysClr val="window" lastClr="FFFFFF"/>
              </a:gs>
              <a:gs pos="100000">
                <a:srgbClr val="4F81B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defRPr/>
            </a:pPr>
            <a:endParaRPr lang="en-US" dirty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128" y="2492267"/>
            <a:ext cx="5656164" cy="533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97569"/>
            <a:ext cx="327660" cy="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54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7050" y="2459801"/>
            <a:ext cx="7175487" cy="1105787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11471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9849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95" y="2761636"/>
            <a:ext cx="5656164" cy="533400"/>
          </a:xfr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0" y="1884582"/>
            <a:ext cx="1295399" cy="14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489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7050" y="2459801"/>
            <a:ext cx="7175487" cy="1105787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11471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9849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95" y="2761636"/>
            <a:ext cx="5656164" cy="533400"/>
          </a:xfr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24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-792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9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24460"/>
            <a:ext cx="697166" cy="226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823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24" y="1422402"/>
            <a:ext cx="3944881" cy="470376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22402"/>
            <a:ext cx="4038600" cy="470376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6588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34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416934"/>
            <a:ext cx="3946470" cy="32366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2" y="1416934"/>
            <a:ext cx="4041775" cy="32366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2110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24" y="1820342"/>
            <a:ext cx="3944881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0342"/>
            <a:ext cx="4038600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23780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617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6588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93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3"/>
          <p:cNvSpPr>
            <a:spLocks noChangeArrowheads="1"/>
          </p:cNvSpPr>
          <p:nvPr userDrawn="1"/>
        </p:nvSpPr>
        <p:spPr bwMode="auto">
          <a:xfrm>
            <a:off x="304800" y="64770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 , Cognizant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81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8957"/>
            <a:ext cx="5486400" cy="313861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2110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/>
            <a:r>
              <a:rPr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 key insight here using sentence case</a:t>
            </a:r>
            <a:endParaRPr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80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20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7" y="1131761"/>
            <a:ext cx="8143351" cy="427223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80755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679711"/>
            <a:ext cx="8135880" cy="4402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95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374737"/>
            <a:ext cx="327660" cy="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482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OSgrafix\Desktop\Whiteblue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-4476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2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5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2127539"/>
            <a:ext cx="6032500" cy="14097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1216" y="6642104"/>
            <a:ext cx="457200" cy="215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1441246-75A0-4496-B722-614063DBA9CE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2" name="Picture 11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1" y="2150558"/>
            <a:ext cx="1218548" cy="12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231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765" y="6614713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53" y="6303153"/>
            <a:ext cx="1444372" cy="3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1430"/>
      </p:ext>
    </p:extLst>
  </p:cSld>
  <p:clrMapOvr>
    <a:masterClrMapping/>
  </p:clrMapOvr>
  <p:transition spd="med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13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269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5"/>
            <a:ext cx="8695764" cy="1024246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72016"/>
      </p:ext>
    </p:extLst>
  </p:cSld>
  <p:clrMapOvr>
    <a:masterClrMapping/>
  </p:clrMapOvr>
  <p:transition spd="med"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6530" y="609601"/>
            <a:ext cx="6165271" cy="711011"/>
          </a:xfrm>
          <a:prstGeom prst="rect">
            <a:avLst/>
          </a:prstGeom>
        </p:spPr>
        <p:txBody>
          <a:bodyPr lIns="51274" tIns="25637" rIns="51274" bIns="25637"/>
          <a:lstStyle>
            <a:lvl1pPr algn="l">
              <a:defRPr sz="2600" b="0" i="0" baseline="0">
                <a:solidFill>
                  <a:srgbClr val="92837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76285"/>
      </p:ext>
    </p:extLst>
  </p:cSld>
  <p:clrMapOvr>
    <a:masterClrMapping/>
  </p:clrMapOvr>
  <p:transition spd="med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8117904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338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22678" y="2686220"/>
            <a:ext cx="7128892" cy="102424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22678" y="3710463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15" y="6394789"/>
            <a:ext cx="5254171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2000236"/>
            <a:ext cx="785520" cy="824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5768561"/>
            <a:ext cx="2030626" cy="4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896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882499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36380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460105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8"/>
            <a:ext cx="8460105" cy="574516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008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Round Same Side Corner Rectangle 5"/>
          <p:cNvSpPr/>
          <p:nvPr userDrawn="1"/>
        </p:nvSpPr>
        <p:spPr bwMode="auto">
          <a:xfrm rot="5400000">
            <a:off x="2212182" y="-78582"/>
            <a:ext cx="2362200" cy="6786563"/>
          </a:xfrm>
          <a:prstGeom prst="round2Same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pic>
        <p:nvPicPr>
          <p:cNvPr id="5" name="Picture 10" descr="side_circl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63" y="1981200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228600" y="6467475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auto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0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     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|  ©</a:t>
            </a:r>
            <a:r>
              <a:rPr lang="en-US" sz="900" dirty="0" smtClean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2014,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Cognizant 		</a:t>
            </a:r>
            <a:endParaRPr lang="en-US" sz="1000" dirty="0">
              <a:solidFill>
                <a:srgbClr val="000000"/>
              </a:solidFill>
              <a:latin typeface="Calisto MT" pitchFamily="18" charset="0"/>
              <a:ea typeface="+mn-ea"/>
              <a:cs typeface="+mn-cs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43675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70C0"/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E37821-60D7-4D93-AC89-6BF8FFC5A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52616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228600" y="62484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2014,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Cognizant 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pic>
        <p:nvPicPr>
          <p:cNvPr id="5" name="CG_logoReflect_RGB.png" descr="/Users/jason_feuilly/Desktop/CG_logoReflec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065" y="6137276"/>
            <a:ext cx="1963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ide_circles.png"/>
          <p:cNvPicPr>
            <a:picLocks noChangeAspect="1"/>
          </p:cNvPicPr>
          <p:nvPr userDrawn="1"/>
        </p:nvPicPr>
        <p:blipFill>
          <a:blip r:embed="rId3" cstate="print"/>
          <a:srcRect r="53333"/>
          <a:stretch>
            <a:fillRect/>
          </a:stretch>
        </p:blipFill>
        <p:spPr bwMode="auto">
          <a:xfrm>
            <a:off x="8882065" y="1981201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89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3"/>
          <p:cNvSpPr>
            <a:spLocks noChangeArrowheads="1"/>
          </p:cNvSpPr>
          <p:nvPr userDrawn="1"/>
        </p:nvSpPr>
        <p:spPr bwMode="auto">
          <a:xfrm>
            <a:off x="304800" y="64770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 , Cognizant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785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8117904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632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882499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4552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460105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8"/>
            <a:ext cx="8460105" cy="574516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22549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Round Same Side Corner Rectangle 5"/>
          <p:cNvSpPr/>
          <p:nvPr userDrawn="1"/>
        </p:nvSpPr>
        <p:spPr bwMode="auto">
          <a:xfrm rot="5400000">
            <a:off x="2212182" y="-78582"/>
            <a:ext cx="2362200" cy="6786563"/>
          </a:xfrm>
          <a:prstGeom prst="round2Same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pic>
        <p:nvPicPr>
          <p:cNvPr id="5" name="Picture 10" descr="side_circl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63" y="1981200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228600" y="6467475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auto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0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     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|  ©</a:t>
            </a:r>
            <a:r>
              <a:rPr lang="en-US" sz="900" dirty="0" smtClean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2014,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Cognizant 		</a:t>
            </a:r>
            <a:endParaRPr lang="en-US" sz="1000" dirty="0">
              <a:solidFill>
                <a:srgbClr val="000000"/>
              </a:solidFill>
              <a:latin typeface="Calisto MT" pitchFamily="18" charset="0"/>
              <a:ea typeface="+mn-ea"/>
              <a:cs typeface="+mn-cs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43675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70C0"/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E37821-60D7-4D93-AC89-6BF8FFC5A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9250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228600" y="62484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2014,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Cognizant 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pic>
        <p:nvPicPr>
          <p:cNvPr id="5" name="CG_logoReflect_RGB.png" descr="/Users/jason_feuilly/Desktop/CG_logoReflec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065" y="6137276"/>
            <a:ext cx="1963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ide_circles.png"/>
          <p:cNvPicPr>
            <a:picLocks noChangeAspect="1"/>
          </p:cNvPicPr>
          <p:nvPr userDrawn="1"/>
        </p:nvPicPr>
        <p:blipFill>
          <a:blip r:embed="rId3" cstate="print"/>
          <a:srcRect r="53333"/>
          <a:stretch>
            <a:fillRect/>
          </a:stretch>
        </p:blipFill>
        <p:spPr bwMode="auto">
          <a:xfrm>
            <a:off x="8882065" y="1981201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49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5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 bwMode="auto"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60000">
                <a:srgbClr val="64A0C8"/>
              </a:gs>
              <a:gs pos="85000">
                <a:sysClr val="window" lastClr="FFFFFF"/>
              </a:gs>
              <a:gs pos="100000">
                <a:srgbClr val="4F81B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128" y="2492267"/>
            <a:ext cx="5656164" cy="533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Walgreens_Corner-W-Flag_Red-Gradient_4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97569"/>
            <a:ext cx="327660" cy="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23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3"/>
          <p:cNvSpPr>
            <a:spLocks noChangeArrowheads="1"/>
          </p:cNvSpPr>
          <p:nvPr userDrawn="1"/>
        </p:nvSpPr>
        <p:spPr bwMode="auto">
          <a:xfrm>
            <a:off x="304800" y="64770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 , Cognizant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742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8117904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260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882499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80578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460105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8"/>
            <a:ext cx="8460105" cy="574516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9609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Round Same Side Corner Rectangle 5"/>
          <p:cNvSpPr/>
          <p:nvPr userDrawn="1"/>
        </p:nvSpPr>
        <p:spPr bwMode="auto">
          <a:xfrm rot="5400000">
            <a:off x="2212182" y="-78582"/>
            <a:ext cx="2362200" cy="6786563"/>
          </a:xfrm>
          <a:prstGeom prst="round2Same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pic>
        <p:nvPicPr>
          <p:cNvPr id="5" name="Picture 10" descr="side_circl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63" y="1981200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228600" y="6467475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auto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0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     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|  ©</a:t>
            </a:r>
            <a:r>
              <a:rPr lang="en-US" sz="900" dirty="0" smtClean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2014,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Cognizant 		</a:t>
            </a:r>
            <a:endParaRPr lang="en-US" sz="1000" dirty="0">
              <a:solidFill>
                <a:srgbClr val="000000"/>
              </a:solidFill>
              <a:latin typeface="Calisto MT" pitchFamily="18" charset="0"/>
              <a:ea typeface="+mn-ea"/>
              <a:cs typeface="+mn-cs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43675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70C0"/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E37821-60D7-4D93-AC89-6BF8FFC5A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93155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228600" y="62484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2014,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Cognizant 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pic>
        <p:nvPicPr>
          <p:cNvPr id="5" name="CG_logoReflect_RGB.png" descr="/Users/jason_feuilly/Desktop/CG_logoReflec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065" y="6137276"/>
            <a:ext cx="1963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ide_circles.png"/>
          <p:cNvPicPr>
            <a:picLocks noChangeAspect="1"/>
          </p:cNvPicPr>
          <p:nvPr userDrawn="1"/>
        </p:nvPicPr>
        <p:blipFill>
          <a:blip r:embed="rId3" cstate="print"/>
          <a:srcRect r="53333"/>
          <a:stretch>
            <a:fillRect/>
          </a:stretch>
        </p:blipFill>
        <p:spPr bwMode="auto">
          <a:xfrm>
            <a:off x="8882065" y="1981201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98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3"/>
          <p:cNvSpPr>
            <a:spLocks noChangeArrowheads="1"/>
          </p:cNvSpPr>
          <p:nvPr userDrawn="1"/>
        </p:nvSpPr>
        <p:spPr bwMode="auto">
          <a:xfrm>
            <a:off x="304800" y="64770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 , Cognizant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76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8117904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26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882499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10299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460105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8"/>
            <a:ext cx="8460105" cy="574516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7504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7050" y="2459801"/>
            <a:ext cx="7175487" cy="1105787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11471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9849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95" y="2761636"/>
            <a:ext cx="5656164" cy="533400"/>
          </a:xfr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0" y="1884582"/>
            <a:ext cx="1295399" cy="14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95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Round Same Side Corner Rectangle 5"/>
          <p:cNvSpPr/>
          <p:nvPr userDrawn="1"/>
        </p:nvSpPr>
        <p:spPr bwMode="auto">
          <a:xfrm rot="5400000">
            <a:off x="2212182" y="-78582"/>
            <a:ext cx="2362200" cy="6786563"/>
          </a:xfrm>
          <a:prstGeom prst="round2Same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pic>
        <p:nvPicPr>
          <p:cNvPr id="5" name="Picture 10" descr="side_circl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63" y="1981200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228600" y="6467475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auto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0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     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|  ©</a:t>
            </a:r>
            <a:r>
              <a:rPr lang="en-US" sz="900" dirty="0" smtClean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2014,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Cognizant 		</a:t>
            </a:r>
            <a:endParaRPr lang="en-US" sz="1000" dirty="0">
              <a:solidFill>
                <a:srgbClr val="000000"/>
              </a:solidFill>
              <a:latin typeface="Calisto MT" pitchFamily="18" charset="0"/>
              <a:ea typeface="+mn-ea"/>
              <a:cs typeface="+mn-cs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43675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70C0"/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E37821-60D7-4D93-AC89-6BF8FFC5A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88071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228600" y="62484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2014,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Cognizant 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pic>
        <p:nvPicPr>
          <p:cNvPr id="5" name="CG_logoReflect_RGB.png" descr="/Users/jason_feuilly/Desktop/CG_logoReflec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065" y="6137276"/>
            <a:ext cx="1963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ide_circles.png"/>
          <p:cNvPicPr>
            <a:picLocks noChangeAspect="1"/>
          </p:cNvPicPr>
          <p:nvPr userDrawn="1"/>
        </p:nvPicPr>
        <p:blipFill>
          <a:blip r:embed="rId3" cstate="print"/>
          <a:srcRect r="53333"/>
          <a:stretch>
            <a:fillRect/>
          </a:stretch>
        </p:blipFill>
        <p:spPr bwMode="auto">
          <a:xfrm>
            <a:off x="8882065" y="1981201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142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3"/>
          <p:cNvSpPr>
            <a:spLocks noChangeArrowheads="1"/>
          </p:cNvSpPr>
          <p:nvPr userDrawn="1"/>
        </p:nvSpPr>
        <p:spPr bwMode="auto">
          <a:xfrm>
            <a:off x="304800" y="64770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 , Cognizant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822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8117904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427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882499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0759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460105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8"/>
            <a:ext cx="8460105" cy="574516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35824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Round Same Side Corner Rectangle 5"/>
          <p:cNvSpPr/>
          <p:nvPr userDrawn="1"/>
        </p:nvSpPr>
        <p:spPr bwMode="auto">
          <a:xfrm rot="5400000">
            <a:off x="2212182" y="-78582"/>
            <a:ext cx="2362200" cy="6786563"/>
          </a:xfrm>
          <a:prstGeom prst="round2Same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pic>
        <p:nvPicPr>
          <p:cNvPr id="5" name="Picture 10" descr="side_circl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63" y="1981200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228600" y="6467475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auto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0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     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|  ©</a:t>
            </a:r>
            <a:r>
              <a:rPr lang="en-US" sz="900" dirty="0" smtClean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2014, </a:t>
            </a:r>
            <a:r>
              <a:rPr lang="en-US" sz="900" dirty="0">
                <a:solidFill>
                  <a:srgbClr val="000000"/>
                </a:solidFill>
                <a:latin typeface="Calisto MT" pitchFamily="18" charset="0"/>
                <a:ea typeface="+mn-ea"/>
                <a:cs typeface="+mn-cs"/>
              </a:rPr>
              <a:t>Cognizant 		</a:t>
            </a:r>
            <a:endParaRPr lang="en-US" sz="1000" dirty="0">
              <a:solidFill>
                <a:srgbClr val="000000"/>
              </a:solidFill>
              <a:latin typeface="Calisto MT" pitchFamily="18" charset="0"/>
              <a:ea typeface="+mn-ea"/>
              <a:cs typeface="+mn-cs"/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43675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70C0"/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E37821-60D7-4D93-AC89-6BF8FFC5A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28275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25000">
                <a:schemeClr val="accent1">
                  <a:lumMod val="20000"/>
                  <a:lumOff val="80000"/>
                  <a:alpha val="50000"/>
                </a:schemeClr>
              </a:gs>
              <a:gs pos="84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228600" y="62484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2014,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Cognizant 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pic>
        <p:nvPicPr>
          <p:cNvPr id="5" name="CG_logoReflect_RGB.png" descr="/Users/jason_feuilly/Desktop/CG_logoReflec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065" y="6137276"/>
            <a:ext cx="1963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ide_circles.png"/>
          <p:cNvPicPr>
            <a:picLocks noChangeAspect="1"/>
          </p:cNvPicPr>
          <p:nvPr userDrawn="1"/>
        </p:nvPicPr>
        <p:blipFill>
          <a:blip r:embed="rId3" cstate="print"/>
          <a:srcRect r="53333"/>
          <a:stretch>
            <a:fillRect/>
          </a:stretch>
        </p:blipFill>
        <p:spPr bwMode="auto">
          <a:xfrm>
            <a:off x="8882065" y="1981201"/>
            <a:ext cx="2619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73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3"/>
          <p:cNvSpPr>
            <a:spLocks noChangeArrowheads="1"/>
          </p:cNvSpPr>
          <p:nvPr userDrawn="1"/>
        </p:nvSpPr>
        <p:spPr bwMode="auto">
          <a:xfrm>
            <a:off x="304800" y="64770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9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      </a:t>
            </a:r>
            <a:r>
              <a:rPr lang="en-US" sz="800" b="1" dirty="0">
                <a:solidFill>
                  <a:srgbClr val="000000"/>
                </a:solidFill>
                <a:latin typeface="Verdana"/>
                <a:ea typeface="ＭＳ Ｐゴシック" charset="-128"/>
              </a:rPr>
              <a:t>| 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©</a:t>
            </a:r>
            <a:r>
              <a:rPr lang="en-US" sz="800" dirty="0" smtClean="0">
                <a:solidFill>
                  <a:srgbClr val="000000"/>
                </a:solidFill>
                <a:latin typeface="Verdana"/>
                <a:ea typeface="ＭＳ Ｐゴシック" charset="-128"/>
              </a:rPr>
              <a:t>2014 , Cognizant </a:t>
            </a:r>
            <a:r>
              <a:rPr lang="en-US" sz="800" dirty="0">
                <a:solidFill>
                  <a:srgbClr val="000000"/>
                </a:solidFill>
                <a:latin typeface="Verdana"/>
                <a:ea typeface="ＭＳ Ｐゴシック" charset="-128"/>
              </a:rPr>
              <a:t>		</a:t>
            </a:r>
            <a:endParaRPr lang="en-US" sz="900" dirty="0">
              <a:solidFill>
                <a:srgbClr val="000000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EA881-9F1F-4EC5-A1B7-64ECDE6AE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82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8117904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132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7050" y="2459801"/>
            <a:ext cx="7175487" cy="1105787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11471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9849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95" y="2761636"/>
            <a:ext cx="5656164" cy="533400"/>
          </a:xfr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77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882499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65986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460105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8"/>
            <a:ext cx="8460105" cy="574516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8091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5950145"/>
            <a:ext cx="1947672" cy="556871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5"/>
            <a:ext cx="785520" cy="8241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2279819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2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17711" y="6394787"/>
            <a:ext cx="5254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Calibri" pitchFamily="34" charset="0"/>
                <a:cs typeface="Calibri" pitchFamily="34" charset="0"/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81038068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5844760"/>
            <a:ext cx="2030626" cy="4490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2279819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2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5"/>
            <a:ext cx="785520" cy="8241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11" y="6394787"/>
            <a:ext cx="5254171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04191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3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0" y="4243467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 bwMode="auto"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60000">
                <a:srgbClr val="64A0C8"/>
              </a:gs>
              <a:gs pos="85000">
                <a:sysClr val="window" lastClr="FFFFFF"/>
              </a:gs>
              <a:gs pos="100000">
                <a:srgbClr val="4F81B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defRPr/>
            </a:pPr>
            <a:endParaRPr lang="en-US" dirty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128" y="2492267"/>
            <a:ext cx="5656164" cy="533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pic>
        <p:nvPicPr>
          <p:cNvPr id="16" name="Picture 15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99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 Section Brea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9429" y="3949897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6" name="Picture 15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1" y="2239613"/>
            <a:ext cx="1295399" cy="14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967050" y="3046380"/>
            <a:ext cx="7175487" cy="829340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5942" y="3195773"/>
            <a:ext cx="5656164" cy="533400"/>
          </a:xfrm>
        </p:spPr>
        <p:txBody>
          <a:bodyPr anchor="ctr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123409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-792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6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24457"/>
            <a:ext cx="697166" cy="226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753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20" y="1422401"/>
            <a:ext cx="3944881" cy="4703763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22401"/>
            <a:ext cx="4038600" cy="4703763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658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570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416932"/>
            <a:ext cx="3946470" cy="32366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416932"/>
            <a:ext cx="4041775" cy="32366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2109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20" y="1820339"/>
            <a:ext cx="3944881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0339"/>
            <a:ext cx="4038600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446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658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995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-792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9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24460"/>
            <a:ext cx="697166" cy="226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957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8957"/>
            <a:ext cx="5486400" cy="313861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2109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/>
            <a:r>
              <a:rPr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 key insight here using sentence case</a:t>
            </a:r>
            <a:endParaRPr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4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2" y="1131758"/>
            <a:ext cx="8143351" cy="427223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8075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679710"/>
            <a:ext cx="8135880" cy="4402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6400800"/>
            <a:ext cx="327660" cy="34379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95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335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OSgrafix\Desktop\Whiteblue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653" r="1031" b="779"/>
          <a:stretch/>
        </p:blipFill>
        <p:spPr bwMode="hidden">
          <a:xfrm>
            <a:off x="0" y="-4476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3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2" name="Picture 2" descr="C:\Users\ebrown\Desktop\PPT_Jpegs\Corner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3" y="2239613"/>
            <a:ext cx="1295399" cy="14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0" y="4243467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2127539"/>
            <a:ext cx="6032500" cy="14097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1216" y="6642101"/>
            <a:ext cx="457200" cy="215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1441246-75A0-4496-B722-614063DBA9CE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477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54963" y="6685821"/>
            <a:ext cx="5384800" cy="2159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1727" y="6223001"/>
            <a:ext cx="15144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34294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1727" y="6223001"/>
            <a:ext cx="15144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8539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3820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28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" descr="C:\Bryan's\Initiatives\Mobile Workforce\Presentations\Images\CenterForTechnologyInnovation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0"/>
          <a:stretch/>
        </p:blipFill>
        <p:spPr bwMode="auto">
          <a:xfrm>
            <a:off x="7801355" y="6095017"/>
            <a:ext cx="1264636" cy="7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8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5"/>
            <a:ext cx="8695764" cy="1024245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42605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6530" y="609601"/>
            <a:ext cx="6165271" cy="711011"/>
          </a:xfrm>
          <a:prstGeom prst="rect">
            <a:avLst/>
          </a:prstGeom>
        </p:spPr>
        <p:txBody>
          <a:bodyPr lIns="51274" tIns="25637" rIns="51274" bIns="25637"/>
          <a:lstStyle>
            <a:lvl1pPr algn="l">
              <a:defRPr sz="2600" b="0" i="0" baseline="0">
                <a:solidFill>
                  <a:srgbClr val="92837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88633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3003720"/>
            <a:ext cx="7128892" cy="102424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4027965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17715" y="6394789"/>
            <a:ext cx="5254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Calibri" pitchFamily="34" charset="0"/>
                <a:cs typeface="Calibri" pitchFamily="34" charset="0"/>
              </a:rPr>
              <a:t>©2013 Walgreen Co. All rights reserved. Confidential and proprietary information. For internal use only.</a:t>
            </a:r>
          </a:p>
        </p:txBody>
      </p:sp>
      <p:pic>
        <p:nvPicPr>
          <p:cNvPr id="13" name="Picture 12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2305036"/>
            <a:ext cx="785520" cy="824191"/>
          </a:xfrm>
          <a:prstGeom prst="rect">
            <a:avLst/>
          </a:prstGeom>
        </p:spPr>
      </p:pic>
      <p:pic>
        <p:nvPicPr>
          <p:cNvPr id="14" name="Picture 13" descr="Walgreens_CornerOfLockup_4c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98" y="5943511"/>
            <a:ext cx="1947672" cy="5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044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24" y="1422402"/>
            <a:ext cx="3944881" cy="470376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22402"/>
            <a:ext cx="4038600" cy="470376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6588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47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22678" y="2686220"/>
            <a:ext cx="7128892" cy="102424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22678" y="3710463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15" y="6394789"/>
            <a:ext cx="5254171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2000236"/>
            <a:ext cx="785520" cy="824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5768561"/>
            <a:ext cx="2030626" cy="4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60163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5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 bwMode="auto"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60000">
                <a:srgbClr val="64A0C8"/>
              </a:gs>
              <a:gs pos="85000">
                <a:sysClr val="window" lastClr="FFFFFF"/>
              </a:gs>
              <a:gs pos="100000">
                <a:srgbClr val="4F81B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defRPr/>
            </a:pPr>
            <a:endParaRPr lang="en-US" dirty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128" y="2492267"/>
            <a:ext cx="5656164" cy="533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97569"/>
            <a:ext cx="327660" cy="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54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7050" y="2459801"/>
            <a:ext cx="7175487" cy="1105787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11471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9849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95" y="2761636"/>
            <a:ext cx="5656164" cy="533400"/>
          </a:xfr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0" y="1884582"/>
            <a:ext cx="1295399" cy="14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489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7050" y="2459801"/>
            <a:ext cx="7175487" cy="1105787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11471" y="3650342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9849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95" y="2761636"/>
            <a:ext cx="5656164" cy="533400"/>
          </a:xfr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24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-792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9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24460"/>
            <a:ext cx="697166" cy="226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823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24" y="1422402"/>
            <a:ext cx="3944881" cy="470376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22402"/>
            <a:ext cx="4038600" cy="470376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6588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34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416934"/>
            <a:ext cx="3946470" cy="32366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2" y="1416934"/>
            <a:ext cx="4041775" cy="32366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2110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24" y="1820342"/>
            <a:ext cx="3944881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0342"/>
            <a:ext cx="4038600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23780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617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6588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93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8957"/>
            <a:ext cx="5486400" cy="313861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2110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/>
            <a:r>
              <a:rPr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 key insight here using sentence case</a:t>
            </a:r>
            <a:endParaRPr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80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20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7" y="1131761"/>
            <a:ext cx="8143351" cy="427223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80755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679711"/>
            <a:ext cx="8135880" cy="4402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95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8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374737"/>
            <a:ext cx="327660" cy="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482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416934"/>
            <a:ext cx="3946470" cy="32366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2" y="1416934"/>
            <a:ext cx="4041775" cy="323666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2110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24" y="1820342"/>
            <a:ext cx="3944881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0342"/>
            <a:ext cx="4038600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23780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240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OSgrafix\Desktop\Whiteblue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-4476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2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5" y="4243466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2127539"/>
            <a:ext cx="6032500" cy="14097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1216" y="6642104"/>
            <a:ext cx="457200" cy="215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1441246-75A0-4496-B722-614063DBA9CE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2" name="Picture 11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1" y="2150558"/>
            <a:ext cx="1218548" cy="12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231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765" y="6614713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53" y="6303153"/>
            <a:ext cx="1444372" cy="3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1430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3820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13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269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5"/>
            <a:ext cx="8695764" cy="1024246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72016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6530" y="609601"/>
            <a:ext cx="6165271" cy="711011"/>
          </a:xfrm>
          <a:prstGeom prst="rect">
            <a:avLst/>
          </a:prstGeom>
        </p:spPr>
        <p:txBody>
          <a:bodyPr lIns="51274" tIns="25637" rIns="51274" bIns="25637"/>
          <a:lstStyle>
            <a:lvl1pPr algn="l">
              <a:defRPr sz="2600" b="0" i="0" baseline="0">
                <a:solidFill>
                  <a:srgbClr val="92837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76285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5950145"/>
            <a:ext cx="1947672" cy="556871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5"/>
            <a:ext cx="785520" cy="8241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2279819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2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17711" y="6394787"/>
            <a:ext cx="5254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Calibri" pitchFamily="34" charset="0"/>
                <a:cs typeface="Calibri" pitchFamily="34" charset="0"/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81038068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5844760"/>
            <a:ext cx="2030626" cy="4490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2279819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2"/>
            <a:ext cx="7128892" cy="1151627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5"/>
            <a:ext cx="785520" cy="8241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7711" y="6394787"/>
            <a:ext cx="5254171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04191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3"/>
            <a:ext cx="5656164" cy="5334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0" y="4243467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 bwMode="auto"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60000">
                <a:srgbClr val="64A0C8"/>
              </a:gs>
              <a:gs pos="85000">
                <a:sysClr val="window" lastClr="FFFFFF"/>
              </a:gs>
              <a:gs pos="100000">
                <a:srgbClr val="4F81B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defRPr/>
            </a:pPr>
            <a:endParaRPr lang="en-US" dirty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128" y="2492267"/>
            <a:ext cx="5656164" cy="533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  <p:pic>
        <p:nvPicPr>
          <p:cNvPr id="16" name="Picture 15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99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 Section Brea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9429" y="3949897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6" name="Picture 15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2" descr="C:\Users\ebrown\Desktop\PPT_Jpegs\Corner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1" y="2239613"/>
            <a:ext cx="1295399" cy="14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967050" y="3046380"/>
            <a:ext cx="7175487" cy="829340"/>
          </a:xfrm>
          <a:prstGeom prst="rect">
            <a:avLst/>
          </a:prstGeom>
          <a:gradFill flip="none" rotWithShape="1">
            <a:gsLst>
              <a:gs pos="73000">
                <a:srgbClr val="56A0D3">
                  <a:lumMod val="60000"/>
                  <a:lumOff val="40000"/>
                </a:srgbClr>
              </a:gs>
              <a:gs pos="0">
                <a:srgbClr val="56A0D3">
                  <a:lumMod val="75000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 dirty="0">
              <a:solidFill>
                <a:srgbClr val="FFFFFF"/>
              </a:solidFill>
              <a:latin typeface="Helvetica 45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5942" y="3195773"/>
            <a:ext cx="5656164" cy="533400"/>
          </a:xfrm>
        </p:spPr>
        <p:txBody>
          <a:bodyPr anchor="ctr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123409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6588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82" y="6586357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8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165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-792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6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24457"/>
            <a:ext cx="697166" cy="226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753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20" y="1422401"/>
            <a:ext cx="3944881" cy="4703763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22401"/>
            <a:ext cx="4038600" cy="4703763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658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570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416932"/>
            <a:ext cx="3946470" cy="32366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416932"/>
            <a:ext cx="4041775" cy="32366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2109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20" y="1820339"/>
            <a:ext cx="3944881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0339"/>
            <a:ext cx="4038600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lang="en-US" sz="20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446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6586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84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995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8957"/>
            <a:ext cx="5486400" cy="313861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21099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/>
            <a:r>
              <a:rPr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 key insight here using sentence case</a:t>
            </a:r>
            <a:endParaRPr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4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2" y="1131758"/>
            <a:ext cx="8143351" cy="427223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80753"/>
            <a:ext cx="8135880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679710"/>
            <a:ext cx="8135880" cy="4402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6400800"/>
            <a:ext cx="327660" cy="34379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95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30498" y="6610796"/>
            <a:ext cx="697166" cy="240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335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OSgrafix\Desktop\Whiteblue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653" r="1031" b="779"/>
          <a:stretch/>
        </p:blipFill>
        <p:spPr bwMode="hidden">
          <a:xfrm>
            <a:off x="0" y="-4476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7" y="3650343"/>
            <a:ext cx="5656164" cy="5334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2" name="Picture 2" descr="C:\Users\ebrown\Desktop\PPT_Jpegs\Corner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3" y="2239613"/>
            <a:ext cx="1295399" cy="14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76800" y="4243467"/>
            <a:ext cx="526779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date (Month, DD YYYY)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2127539"/>
            <a:ext cx="6032500" cy="14097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enter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1216" y="6642101"/>
            <a:ext cx="457200" cy="215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1441246-75A0-4496-B722-614063DBA9CE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477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54963" y="6685821"/>
            <a:ext cx="5384800" cy="2159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1727" y="6223001"/>
            <a:ext cx="15144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34294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1727" y="6223001"/>
            <a:ext cx="15144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8539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23777" y="6586356"/>
            <a:ext cx="509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3673" y="6665976"/>
            <a:ext cx="697166" cy="204320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28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708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409709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71052" y="8926"/>
            <a:ext cx="6632296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6340" y="6600498"/>
            <a:ext cx="511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8640" y="6611942"/>
            <a:ext cx="697166" cy="235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b="1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25751"/>
            <a:ext cx="270160" cy="2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44" r:id="rId3"/>
    <p:sldLayoutId id="2147483849" r:id="rId4"/>
    <p:sldLayoutId id="2147483850" r:id="rId5"/>
    <p:sldLayoutId id="2147483791" r:id="rId6"/>
    <p:sldLayoutId id="2147483792" r:id="rId7"/>
    <p:sldLayoutId id="2147483793" r:id="rId8"/>
    <p:sldLayoutId id="2147483794" r:id="rId9"/>
    <p:sldLayoutId id="2147483798" r:id="rId10"/>
    <p:sldLayoutId id="2147483795" r:id="rId11"/>
    <p:sldLayoutId id="2147483836" r:id="rId12"/>
    <p:sldLayoutId id="2147483838" r:id="rId13"/>
    <p:sldLayoutId id="2147483848" r:id="rId14"/>
    <p:sldLayoutId id="2147483895" r:id="rId15"/>
    <p:sldLayoutId id="2147483914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6" r:id="rId22"/>
    <p:sldLayoutId id="2147483928" r:id="rId23"/>
    <p:sldLayoutId id="2147483929" r:id="rId24"/>
    <p:sldLayoutId id="2147483930" r:id="rId25"/>
    <p:sldLayoutId id="2147483931" r:id="rId26"/>
    <p:sldLayoutId id="2147483932" r:id="rId27"/>
    <p:sldLayoutId id="2147483902" r:id="rId28"/>
    <p:sldLayoutId id="2147483904" r:id="rId29"/>
    <p:sldLayoutId id="2147483905" r:id="rId30"/>
    <p:sldLayoutId id="2147483906" r:id="rId31"/>
    <p:sldLayoutId id="2147483907" r:id="rId32"/>
    <p:sldLayoutId id="2147483908" r:id="rId33"/>
    <p:sldLayoutId id="2147483938" r:id="rId34"/>
    <p:sldLayoutId id="2147483940" r:id="rId35"/>
    <p:sldLayoutId id="2147483941" r:id="rId36"/>
    <p:sldLayoutId id="2147483942" r:id="rId37"/>
    <p:sldLayoutId id="2147483943" r:id="rId38"/>
    <p:sldLayoutId id="2147483944" r:id="rId39"/>
    <p:sldLayoutId id="2147483962" r:id="rId40"/>
    <p:sldLayoutId id="2147483964" r:id="rId41"/>
    <p:sldLayoutId id="2147483965" r:id="rId42"/>
    <p:sldLayoutId id="2147483966" r:id="rId43"/>
    <p:sldLayoutId id="2147483967" r:id="rId44"/>
    <p:sldLayoutId id="2147483968" r:id="rId45"/>
    <p:sldLayoutId id="2147483950" r:id="rId46"/>
    <p:sldLayoutId id="2147483952" r:id="rId47"/>
    <p:sldLayoutId id="2147483953" r:id="rId48"/>
    <p:sldLayoutId id="2147483954" r:id="rId49"/>
    <p:sldLayoutId id="2147483955" r:id="rId50"/>
    <p:sldLayoutId id="2147483956" r:id="rId5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baseline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708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409706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71052" y="8923"/>
            <a:ext cx="6632296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958" y="6551636"/>
            <a:ext cx="511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  <a:ea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8640" y="6611939"/>
            <a:ext cx="697166" cy="235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b="1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Arial Unicode MS" pitchFamily="34" charset="-128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4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baseline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708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409709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71052" y="8926"/>
            <a:ext cx="6632296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6340" y="6600498"/>
            <a:ext cx="511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8640" y="6611942"/>
            <a:ext cx="697166" cy="235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b="1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25751"/>
            <a:ext cx="270160" cy="2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3" r:id="rId16"/>
    <p:sldLayoutId id="2147483894" r:id="rId1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baseline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708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409706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71052" y="8923"/>
            <a:ext cx="6632296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958" y="6551636"/>
            <a:ext cx="511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  <a:ea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8640" y="6611939"/>
            <a:ext cx="697166" cy="235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b="1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Arial Unicode MS" pitchFamily="34" charset="-128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4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baseline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708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409709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71052" y="8926"/>
            <a:ext cx="6632296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6340" y="6600498"/>
            <a:ext cx="511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8640" y="6611942"/>
            <a:ext cx="697166" cy="235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b="1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25751"/>
            <a:ext cx="270160" cy="2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baseline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708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409706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71052" y="8923"/>
            <a:ext cx="6632296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958" y="6551636"/>
            <a:ext cx="511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  <a:ea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8640" y="6611939"/>
            <a:ext cx="697166" cy="235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b="1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Arial Unicode MS" pitchFamily="34" charset="-128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4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baseline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708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409709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71052" y="8926"/>
            <a:ext cx="6632296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6340" y="6600498"/>
            <a:ext cx="511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8640" y="6611942"/>
            <a:ext cx="697166" cy="235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b="1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25751"/>
            <a:ext cx="270160" cy="2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baseline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708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409706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71052" y="8923"/>
            <a:ext cx="6632296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73371"/>
            <a:ext cx="327660" cy="3437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958" y="6551636"/>
            <a:ext cx="511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 smtClean="0">
              <a:solidFill>
                <a:srgbClr val="000000">
                  <a:tint val="75000"/>
                </a:srgbClr>
              </a:solidFill>
              <a:ea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8640" y="6611939"/>
            <a:ext cx="697166" cy="235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b="1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Arial Unicode MS" pitchFamily="34" charset="-128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4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baseline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708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409709"/>
            <a:ext cx="8135880" cy="4706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71052" y="8926"/>
            <a:ext cx="6632296" cy="8619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6340" y="6600498"/>
            <a:ext cx="511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8640" y="6611942"/>
            <a:ext cx="697166" cy="235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b="1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6425751"/>
            <a:ext cx="270160" cy="2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baseline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5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microsoft.com/office/2007/relationships/diagramDrawing" Target="../diagrams/drawing1.xml"/><Relationship Id="rId5" Type="http://schemas.openxmlformats.org/officeDocument/2006/relationships/image" Target="../media/image27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6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242" y="1510976"/>
            <a:ext cx="7495976" cy="3032192"/>
          </a:xfrm>
        </p:spPr>
        <p:txBody>
          <a:bodyPr/>
          <a:lstStyle/>
          <a:p>
            <a:pPr algn="ctr"/>
            <a:r>
              <a:rPr lang="en-US" dirty="0"/>
              <a:t>Roadmap to Continuous Integration Testing and Benefits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i="1" dirty="0"/>
              <a:t>Gowri Selka, Walgreens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Natalie </a:t>
            </a:r>
            <a:r>
              <a:rPr lang="en-US" sz="2000" i="1" dirty="0"/>
              <a:t>Koltun, Walgreens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55978" y="4150730"/>
            <a:ext cx="7128892" cy="1151627"/>
          </a:xfrm>
        </p:spPr>
        <p:txBody>
          <a:bodyPr/>
          <a:lstStyle/>
          <a:p>
            <a:r>
              <a:rPr lang="en-US" dirty="0" smtClean="0"/>
              <a:t>May 20th,  2014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982" y="6624457"/>
            <a:ext cx="7672518" cy="23354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©2013 Walgreen Co. All rights reserved. Confidential and proprietary information.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69242" y="3233846"/>
            <a:ext cx="7495976" cy="3677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fontAlgn="auto">
              <a:spcAft>
                <a:spcPts val="0"/>
              </a:spcAft>
              <a:buClrTx/>
              <a:buFontTx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226090" y="3710466"/>
            <a:ext cx="4539128" cy="2702635"/>
          </a:xfrm>
          <a:custGeom>
            <a:avLst/>
            <a:gdLst>
              <a:gd name="connsiteX0" fmla="*/ 0 w 5005137"/>
              <a:gd name="connsiteY0" fmla="*/ 577527 h 3465095"/>
              <a:gd name="connsiteX1" fmla="*/ 577527 w 5005137"/>
              <a:gd name="connsiteY1" fmla="*/ 0 h 3465095"/>
              <a:gd name="connsiteX2" fmla="*/ 4427610 w 5005137"/>
              <a:gd name="connsiteY2" fmla="*/ 0 h 3465095"/>
              <a:gd name="connsiteX3" fmla="*/ 5005137 w 5005137"/>
              <a:gd name="connsiteY3" fmla="*/ 577527 h 3465095"/>
              <a:gd name="connsiteX4" fmla="*/ 5005137 w 5005137"/>
              <a:gd name="connsiteY4" fmla="*/ 2887568 h 3465095"/>
              <a:gd name="connsiteX5" fmla="*/ 4427610 w 5005137"/>
              <a:gd name="connsiteY5" fmla="*/ 3465095 h 3465095"/>
              <a:gd name="connsiteX6" fmla="*/ 577527 w 5005137"/>
              <a:gd name="connsiteY6" fmla="*/ 3465095 h 3465095"/>
              <a:gd name="connsiteX7" fmla="*/ 0 w 5005137"/>
              <a:gd name="connsiteY7" fmla="*/ 2887568 h 3465095"/>
              <a:gd name="connsiteX8" fmla="*/ 0 w 5005137"/>
              <a:gd name="connsiteY8" fmla="*/ 577527 h 3465095"/>
              <a:gd name="connsiteX0" fmla="*/ 0 w 5005137"/>
              <a:gd name="connsiteY0" fmla="*/ 577527 h 3465095"/>
              <a:gd name="connsiteX1" fmla="*/ 577527 w 5005137"/>
              <a:gd name="connsiteY1" fmla="*/ 0 h 3465095"/>
              <a:gd name="connsiteX2" fmla="*/ 4427610 w 5005137"/>
              <a:gd name="connsiteY2" fmla="*/ 0 h 3465095"/>
              <a:gd name="connsiteX3" fmla="*/ 5005137 w 5005137"/>
              <a:gd name="connsiteY3" fmla="*/ 577527 h 3465095"/>
              <a:gd name="connsiteX4" fmla="*/ 5005137 w 5005137"/>
              <a:gd name="connsiteY4" fmla="*/ 2887568 h 3465095"/>
              <a:gd name="connsiteX5" fmla="*/ 4427610 w 5005137"/>
              <a:gd name="connsiteY5" fmla="*/ 3465095 h 3465095"/>
              <a:gd name="connsiteX6" fmla="*/ 577527 w 5005137"/>
              <a:gd name="connsiteY6" fmla="*/ 3465095 h 3465095"/>
              <a:gd name="connsiteX7" fmla="*/ 0 w 5005137"/>
              <a:gd name="connsiteY7" fmla="*/ 2887568 h 3465095"/>
              <a:gd name="connsiteX8" fmla="*/ 0 w 5005137"/>
              <a:gd name="connsiteY8" fmla="*/ 577527 h 3465095"/>
              <a:gd name="connsiteX0" fmla="*/ 0 w 5005137"/>
              <a:gd name="connsiteY0" fmla="*/ 578222 h 3465790"/>
              <a:gd name="connsiteX1" fmla="*/ 577527 w 5005137"/>
              <a:gd name="connsiteY1" fmla="*/ 695 h 3465790"/>
              <a:gd name="connsiteX2" fmla="*/ 1612232 w 5005137"/>
              <a:gd name="connsiteY2" fmla="*/ 48821 h 3465790"/>
              <a:gd name="connsiteX3" fmla="*/ 4427610 w 5005137"/>
              <a:gd name="connsiteY3" fmla="*/ 695 h 3465790"/>
              <a:gd name="connsiteX4" fmla="*/ 5005137 w 5005137"/>
              <a:gd name="connsiteY4" fmla="*/ 578222 h 3465790"/>
              <a:gd name="connsiteX5" fmla="*/ 5005137 w 5005137"/>
              <a:gd name="connsiteY5" fmla="*/ 2888263 h 3465790"/>
              <a:gd name="connsiteX6" fmla="*/ 4427610 w 5005137"/>
              <a:gd name="connsiteY6" fmla="*/ 3465790 h 3465790"/>
              <a:gd name="connsiteX7" fmla="*/ 577527 w 5005137"/>
              <a:gd name="connsiteY7" fmla="*/ 3465790 h 3465790"/>
              <a:gd name="connsiteX8" fmla="*/ 0 w 5005137"/>
              <a:gd name="connsiteY8" fmla="*/ 2888263 h 3465790"/>
              <a:gd name="connsiteX9" fmla="*/ 0 w 5005137"/>
              <a:gd name="connsiteY9" fmla="*/ 578222 h 3465790"/>
              <a:gd name="connsiteX0" fmla="*/ 0 w 5005137"/>
              <a:gd name="connsiteY0" fmla="*/ 578222 h 3465790"/>
              <a:gd name="connsiteX1" fmla="*/ 577527 w 5005137"/>
              <a:gd name="connsiteY1" fmla="*/ 695 h 3465790"/>
              <a:gd name="connsiteX2" fmla="*/ 1612232 w 5005137"/>
              <a:gd name="connsiteY2" fmla="*/ 48821 h 3465790"/>
              <a:gd name="connsiteX3" fmla="*/ 4427610 w 5005137"/>
              <a:gd name="connsiteY3" fmla="*/ 695 h 3465790"/>
              <a:gd name="connsiteX4" fmla="*/ 5005137 w 5005137"/>
              <a:gd name="connsiteY4" fmla="*/ 578222 h 3465790"/>
              <a:gd name="connsiteX5" fmla="*/ 5005137 w 5005137"/>
              <a:gd name="connsiteY5" fmla="*/ 2888263 h 3465790"/>
              <a:gd name="connsiteX6" fmla="*/ 4427610 w 5005137"/>
              <a:gd name="connsiteY6" fmla="*/ 3465790 h 3465790"/>
              <a:gd name="connsiteX7" fmla="*/ 577527 w 5005137"/>
              <a:gd name="connsiteY7" fmla="*/ 3465790 h 3465790"/>
              <a:gd name="connsiteX8" fmla="*/ 0 w 5005137"/>
              <a:gd name="connsiteY8" fmla="*/ 2888263 h 3465790"/>
              <a:gd name="connsiteX9" fmla="*/ 0 w 5005137"/>
              <a:gd name="connsiteY9" fmla="*/ 578222 h 3465790"/>
              <a:gd name="connsiteX0" fmla="*/ 0 w 5005137"/>
              <a:gd name="connsiteY0" fmla="*/ 578222 h 3465790"/>
              <a:gd name="connsiteX1" fmla="*/ 577527 w 5005137"/>
              <a:gd name="connsiteY1" fmla="*/ 695 h 3465790"/>
              <a:gd name="connsiteX2" fmla="*/ 1612232 w 5005137"/>
              <a:gd name="connsiteY2" fmla="*/ 48821 h 3465790"/>
              <a:gd name="connsiteX3" fmla="*/ 4427610 w 5005137"/>
              <a:gd name="connsiteY3" fmla="*/ 695 h 3465790"/>
              <a:gd name="connsiteX4" fmla="*/ 5005137 w 5005137"/>
              <a:gd name="connsiteY4" fmla="*/ 578222 h 3465790"/>
              <a:gd name="connsiteX5" fmla="*/ 5005137 w 5005137"/>
              <a:gd name="connsiteY5" fmla="*/ 2888263 h 3465790"/>
              <a:gd name="connsiteX6" fmla="*/ 4427610 w 5005137"/>
              <a:gd name="connsiteY6" fmla="*/ 3465790 h 3465790"/>
              <a:gd name="connsiteX7" fmla="*/ 3920480 w 5005137"/>
              <a:gd name="connsiteY7" fmla="*/ 3420842 h 3465790"/>
              <a:gd name="connsiteX8" fmla="*/ 577527 w 5005137"/>
              <a:gd name="connsiteY8" fmla="*/ 3465790 h 3465790"/>
              <a:gd name="connsiteX9" fmla="*/ 0 w 5005137"/>
              <a:gd name="connsiteY9" fmla="*/ 2888263 h 3465790"/>
              <a:gd name="connsiteX10" fmla="*/ 0 w 5005137"/>
              <a:gd name="connsiteY10" fmla="*/ 578222 h 3465790"/>
              <a:gd name="connsiteX0" fmla="*/ 0 w 5005137"/>
              <a:gd name="connsiteY0" fmla="*/ 578222 h 3465790"/>
              <a:gd name="connsiteX1" fmla="*/ 577527 w 5005137"/>
              <a:gd name="connsiteY1" fmla="*/ 695 h 3465790"/>
              <a:gd name="connsiteX2" fmla="*/ 1612232 w 5005137"/>
              <a:gd name="connsiteY2" fmla="*/ 48821 h 3465790"/>
              <a:gd name="connsiteX3" fmla="*/ 3730699 w 5005137"/>
              <a:gd name="connsiteY3" fmla="*/ 47913 h 3465790"/>
              <a:gd name="connsiteX4" fmla="*/ 4427610 w 5005137"/>
              <a:gd name="connsiteY4" fmla="*/ 695 h 3465790"/>
              <a:gd name="connsiteX5" fmla="*/ 5005137 w 5005137"/>
              <a:gd name="connsiteY5" fmla="*/ 578222 h 3465790"/>
              <a:gd name="connsiteX6" fmla="*/ 5005137 w 5005137"/>
              <a:gd name="connsiteY6" fmla="*/ 2888263 h 3465790"/>
              <a:gd name="connsiteX7" fmla="*/ 4427610 w 5005137"/>
              <a:gd name="connsiteY7" fmla="*/ 3465790 h 3465790"/>
              <a:gd name="connsiteX8" fmla="*/ 3920480 w 5005137"/>
              <a:gd name="connsiteY8" fmla="*/ 3420842 h 3465790"/>
              <a:gd name="connsiteX9" fmla="*/ 577527 w 5005137"/>
              <a:gd name="connsiteY9" fmla="*/ 3465790 h 3465790"/>
              <a:gd name="connsiteX10" fmla="*/ 0 w 5005137"/>
              <a:gd name="connsiteY10" fmla="*/ 2888263 h 3465790"/>
              <a:gd name="connsiteX11" fmla="*/ 0 w 5005137"/>
              <a:gd name="connsiteY11" fmla="*/ 578222 h 3465790"/>
              <a:gd name="connsiteX0" fmla="*/ 0 w 5005137"/>
              <a:gd name="connsiteY0" fmla="*/ 578222 h 3465790"/>
              <a:gd name="connsiteX1" fmla="*/ 577527 w 5005137"/>
              <a:gd name="connsiteY1" fmla="*/ 695 h 3465790"/>
              <a:gd name="connsiteX2" fmla="*/ 1612232 w 5005137"/>
              <a:gd name="connsiteY2" fmla="*/ 48821 h 3465790"/>
              <a:gd name="connsiteX3" fmla="*/ 3730699 w 5005137"/>
              <a:gd name="connsiteY3" fmla="*/ 47913 h 3465790"/>
              <a:gd name="connsiteX4" fmla="*/ 4427610 w 5005137"/>
              <a:gd name="connsiteY4" fmla="*/ 695 h 3465790"/>
              <a:gd name="connsiteX5" fmla="*/ 5005137 w 5005137"/>
              <a:gd name="connsiteY5" fmla="*/ 578222 h 3465790"/>
              <a:gd name="connsiteX6" fmla="*/ 5005137 w 5005137"/>
              <a:gd name="connsiteY6" fmla="*/ 2888263 h 3465790"/>
              <a:gd name="connsiteX7" fmla="*/ 4427610 w 5005137"/>
              <a:gd name="connsiteY7" fmla="*/ 3465790 h 3465790"/>
              <a:gd name="connsiteX8" fmla="*/ 3894601 w 5005137"/>
              <a:gd name="connsiteY8" fmla="*/ 3446721 h 3465790"/>
              <a:gd name="connsiteX9" fmla="*/ 577527 w 5005137"/>
              <a:gd name="connsiteY9" fmla="*/ 3465790 h 3465790"/>
              <a:gd name="connsiteX10" fmla="*/ 0 w 5005137"/>
              <a:gd name="connsiteY10" fmla="*/ 2888263 h 3465790"/>
              <a:gd name="connsiteX11" fmla="*/ 0 w 5005137"/>
              <a:gd name="connsiteY11" fmla="*/ 578222 h 3465790"/>
              <a:gd name="connsiteX0" fmla="*/ 0 w 5005137"/>
              <a:gd name="connsiteY0" fmla="*/ 578222 h 3465790"/>
              <a:gd name="connsiteX1" fmla="*/ 577527 w 5005137"/>
              <a:gd name="connsiteY1" fmla="*/ 695 h 3465790"/>
              <a:gd name="connsiteX2" fmla="*/ 1612232 w 5005137"/>
              <a:gd name="connsiteY2" fmla="*/ 48821 h 3465790"/>
              <a:gd name="connsiteX3" fmla="*/ 3730699 w 5005137"/>
              <a:gd name="connsiteY3" fmla="*/ 47913 h 3465790"/>
              <a:gd name="connsiteX4" fmla="*/ 4427610 w 5005137"/>
              <a:gd name="connsiteY4" fmla="*/ 695 h 3465790"/>
              <a:gd name="connsiteX5" fmla="*/ 5005137 w 5005137"/>
              <a:gd name="connsiteY5" fmla="*/ 578222 h 3465790"/>
              <a:gd name="connsiteX6" fmla="*/ 5005137 w 5005137"/>
              <a:gd name="connsiteY6" fmla="*/ 2888263 h 3465790"/>
              <a:gd name="connsiteX7" fmla="*/ 4427610 w 5005137"/>
              <a:gd name="connsiteY7" fmla="*/ 3465790 h 3465790"/>
              <a:gd name="connsiteX8" fmla="*/ 3894601 w 5005137"/>
              <a:gd name="connsiteY8" fmla="*/ 3446721 h 3465790"/>
              <a:gd name="connsiteX9" fmla="*/ 577527 w 5005137"/>
              <a:gd name="connsiteY9" fmla="*/ 3465790 h 3465790"/>
              <a:gd name="connsiteX10" fmla="*/ 0 w 5005137"/>
              <a:gd name="connsiteY10" fmla="*/ 2888263 h 3465790"/>
              <a:gd name="connsiteX11" fmla="*/ 0 w 5005137"/>
              <a:gd name="connsiteY11" fmla="*/ 578222 h 346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137" h="3465790">
                <a:moveTo>
                  <a:pt x="0" y="578222"/>
                </a:moveTo>
                <a:cubicBezTo>
                  <a:pt x="0" y="259263"/>
                  <a:pt x="258568" y="695"/>
                  <a:pt x="577527" y="695"/>
                </a:cubicBezTo>
                <a:cubicBezTo>
                  <a:pt x="922429" y="-7326"/>
                  <a:pt x="1267330" y="56842"/>
                  <a:pt x="1612232" y="48821"/>
                </a:cubicBezTo>
                <a:cubicBezTo>
                  <a:pt x="2318388" y="37017"/>
                  <a:pt x="3024543" y="59717"/>
                  <a:pt x="3730699" y="47913"/>
                </a:cubicBezTo>
                <a:lnTo>
                  <a:pt x="4427610" y="695"/>
                </a:lnTo>
                <a:cubicBezTo>
                  <a:pt x="4746569" y="695"/>
                  <a:pt x="5005137" y="259263"/>
                  <a:pt x="5005137" y="578222"/>
                </a:cubicBezTo>
                <a:cubicBezTo>
                  <a:pt x="5005137" y="1348236"/>
                  <a:pt x="4944752" y="2109623"/>
                  <a:pt x="5005137" y="2888263"/>
                </a:cubicBezTo>
                <a:cubicBezTo>
                  <a:pt x="5005137" y="3207222"/>
                  <a:pt x="4746569" y="3465790"/>
                  <a:pt x="4427610" y="3465790"/>
                </a:cubicBezTo>
                <a:cubicBezTo>
                  <a:pt x="4261442" y="3465185"/>
                  <a:pt x="4060769" y="3447326"/>
                  <a:pt x="3894601" y="3446721"/>
                </a:cubicBezTo>
                <a:lnTo>
                  <a:pt x="577527" y="3465790"/>
                </a:lnTo>
                <a:cubicBezTo>
                  <a:pt x="258568" y="3465790"/>
                  <a:pt x="0" y="3207222"/>
                  <a:pt x="0" y="2888263"/>
                </a:cubicBezTo>
                <a:cubicBezTo>
                  <a:pt x="0" y="2118249"/>
                  <a:pt x="72190" y="1276046"/>
                  <a:pt x="0" y="57822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pc="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WE HELP PEOPLE</a:t>
            </a:r>
            <a:br>
              <a:rPr lang="en-US" spc="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</a:br>
            <a:r>
              <a:rPr lang="en-US" spc="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GET, STAY</a:t>
            </a:r>
            <a:r>
              <a:rPr lang="en-US" spc="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/>
            </a:r>
            <a:br>
              <a:rPr lang="en-US" spc="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</a:br>
            <a:r>
              <a:rPr lang="en-US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cript MT Bold" pitchFamily="66" charset="0"/>
              </a:rPr>
              <a:t>and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pc="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LIVE WELL.</a:t>
            </a:r>
            <a:endParaRPr lang="en-US" spc="1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Continues Integration? --Modified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D868E0-6FF9-47B5-BAD6-1DFD23AA793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3971499"/>
            <a:ext cx="7369791" cy="26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717" y="927201"/>
            <a:ext cx="8775510" cy="154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Continuous integration (CI) is the </a:t>
            </a:r>
            <a:r>
              <a:rPr lang="en-US" sz="1200" b="1" dirty="0" smtClean="0"/>
              <a:t>practice </a:t>
            </a:r>
            <a:r>
              <a:rPr lang="en-US" sz="1200" b="1" dirty="0"/>
              <a:t>of merging all developer working copies with a shared mainline </a:t>
            </a:r>
            <a:r>
              <a:rPr lang="en-US" sz="1200" b="1" dirty="0" smtClean="0"/>
              <a:t>, several </a:t>
            </a:r>
            <a:r>
              <a:rPr lang="en-US" sz="1200" b="1" dirty="0"/>
              <a:t>times a day.</a:t>
            </a:r>
          </a:p>
          <a:p>
            <a:r>
              <a:rPr lang="en-US" sz="1200" b="1" dirty="0"/>
              <a:t> </a:t>
            </a:r>
            <a:r>
              <a:rPr lang="en-US" sz="1200" b="1" dirty="0" smtClean="0"/>
              <a:t>CI </a:t>
            </a:r>
            <a:r>
              <a:rPr lang="en-US" sz="1200" b="1" dirty="0"/>
              <a:t>is used in combination with automated unit </a:t>
            </a:r>
            <a:r>
              <a:rPr lang="en-US" sz="1200" b="1" dirty="0" smtClean="0"/>
              <a:t>tests. Other activities that are usually done during this time are static </a:t>
            </a:r>
            <a:r>
              <a:rPr lang="en-US" sz="1200" b="1" dirty="0"/>
              <a:t>and dynamic tests, </a:t>
            </a:r>
            <a:r>
              <a:rPr lang="en-US" sz="1200" b="1" dirty="0" smtClean="0"/>
              <a:t>performance profiling tests, </a:t>
            </a:r>
            <a:r>
              <a:rPr lang="en-US" sz="1200" b="1" dirty="0"/>
              <a:t>extract </a:t>
            </a:r>
            <a:r>
              <a:rPr lang="en-US" sz="1200" b="1" dirty="0" smtClean="0"/>
              <a:t>ion and formation of </a:t>
            </a:r>
            <a:r>
              <a:rPr lang="en-US" sz="1200" b="1" dirty="0"/>
              <a:t>documentation from the source code and facilitate manual QA processes. </a:t>
            </a:r>
            <a:endParaRPr lang="en-US" sz="1200" b="1" dirty="0" smtClean="0"/>
          </a:p>
          <a:p>
            <a:r>
              <a:rPr lang="en-US" sz="1200" b="1" dirty="0" smtClean="0"/>
              <a:t>This </a:t>
            </a:r>
            <a:r>
              <a:rPr lang="en-US" sz="1200" b="1" dirty="0"/>
              <a:t>is a practice of test-driven development. Hence running all unit tests and verifying they all passed before committing to the </a:t>
            </a:r>
            <a:r>
              <a:rPr lang="en-US" sz="1200" b="1" dirty="0" smtClean="0"/>
              <a:t>mainline helps </a:t>
            </a:r>
            <a:r>
              <a:rPr lang="en-US" sz="1200" b="1" dirty="0"/>
              <a:t>avoid one developer's work in progress breaking another developer's copy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70796" y="2618684"/>
            <a:ext cx="8127038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The Principles</a:t>
            </a:r>
          </a:p>
          <a:p>
            <a:pPr>
              <a:buNone/>
            </a:pPr>
            <a:r>
              <a:rPr lang="en-US" sz="1200" b="1" dirty="0"/>
              <a:t>When considering a move to Continuous Delivery, some basic software development process principles apply:</a:t>
            </a:r>
          </a:p>
          <a:p>
            <a:pPr algn="ctr">
              <a:buNone/>
            </a:pPr>
            <a:r>
              <a:rPr lang="en-US" sz="1200" i="1" dirty="0">
                <a:solidFill>
                  <a:srgbClr val="7A82AA"/>
                </a:solidFill>
              </a:rPr>
              <a:t>higher quality + automation(test + provisioning + deployment) =</a:t>
            </a:r>
          </a:p>
          <a:p>
            <a:pPr algn="ctr">
              <a:buNone/>
            </a:pPr>
            <a:r>
              <a:rPr lang="en-US" sz="1200" i="1" dirty="0">
                <a:solidFill>
                  <a:srgbClr val="7A82AA"/>
                </a:solidFill>
              </a:rPr>
              <a:t>cost reduction + acceleration</a:t>
            </a:r>
            <a:endParaRPr lang="en-US" sz="1200" dirty="0">
              <a:solidFill>
                <a:srgbClr val="7A82A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7" y="6319180"/>
            <a:ext cx="1134897" cy="2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282171" y="5604748"/>
            <a:ext cx="7676419" cy="338554"/>
          </a:xfrm>
          <a:prstGeom prst="rect">
            <a:avLst/>
          </a:prstGeom>
          <a:noFill/>
          <a:ln>
            <a:solidFill>
              <a:srgbClr val="4472C4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600" b="1" kern="0" dirty="0" smtClean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37507" y="5548877"/>
            <a:ext cx="827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976" lvl="1" algn="ctr" defTabSz="9144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Build</a:t>
            </a: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Automation | Build </a:t>
            </a:r>
            <a:r>
              <a:rPr lang="en-US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Integration</a:t>
            </a: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Test </a:t>
            </a:r>
            <a:r>
              <a:rPr lang="en-US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Automation</a:t>
            </a: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Automated </a:t>
            </a:r>
            <a:r>
              <a:rPr lang="en-US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Deployments</a:t>
            </a: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</a:t>
            </a:r>
            <a:r>
              <a:rPr lang="en-US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</a:t>
            </a: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“Build”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55457" y="867173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Software development practice where discipline is set for frequent  integration of work for better &amp; quicker feedback on quality.  CI is complemented by a QA process that is swift, robust and agile.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19389" y="3073025"/>
            <a:ext cx="6018118" cy="2222061"/>
            <a:chOff x="1332937" y="852368"/>
            <a:chExt cx="6018118" cy="2222061"/>
          </a:xfrm>
        </p:grpSpPr>
        <p:cxnSp>
          <p:nvCxnSpPr>
            <p:cNvPr id="86" name="Straight Arrow Connector 85"/>
            <p:cNvCxnSpPr/>
            <p:nvPr/>
          </p:nvCxnSpPr>
          <p:spPr>
            <a:xfrm flipH="1" flipV="1">
              <a:off x="4854390" y="2087014"/>
              <a:ext cx="546845" cy="4932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87" name="Straight Arrow Connector 86"/>
            <p:cNvCxnSpPr>
              <a:stCxn id="88" idx="0"/>
              <a:endCxn id="103" idx="2"/>
            </p:cNvCxnSpPr>
            <p:nvPr/>
          </p:nvCxnSpPr>
          <p:spPr>
            <a:xfrm flipH="1" flipV="1">
              <a:off x="5560006" y="1810523"/>
              <a:ext cx="12589" cy="854524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88" name="Oval 87"/>
            <p:cNvSpPr/>
            <p:nvPr/>
          </p:nvSpPr>
          <p:spPr bwMode="auto">
            <a:xfrm>
              <a:off x="5042645" y="2665047"/>
              <a:ext cx="1059899" cy="346564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38" tIns="45718" rIns="91438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Develop  Scripts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43687" y="2170201"/>
              <a:ext cx="1607368" cy="590929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/>
            <a:p>
              <a:pPr marL="171446" indent="-171446"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 panose="020F0502020204030204"/>
                </a:rPr>
                <a:t>Compile Source code</a:t>
              </a:r>
            </a:p>
            <a:p>
              <a:pPr marL="171446" indent="-171446"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 panose="020F0502020204030204"/>
                </a:rPr>
                <a:t>Integrate Database</a:t>
              </a:r>
            </a:p>
            <a:p>
              <a:pPr marL="171446" indent="-171446"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 panose="020F0502020204030204"/>
                </a:rPr>
                <a:t>Run Tests</a:t>
              </a:r>
            </a:p>
            <a:p>
              <a:pPr marL="171446" indent="-171446"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 panose="020F0502020204030204"/>
                </a:rPr>
                <a:t>Deploy Software</a:t>
              </a: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5347445" y="1990098"/>
              <a:ext cx="1022124" cy="203696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38" tIns="45718" rIns="91438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Build Server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177995" y="1039905"/>
              <a:ext cx="789200" cy="216981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kern="0" dirty="0">
                  <a:solidFill>
                    <a:srgbClr val="4472C4">
                      <a:lumMod val="75000"/>
                    </a:srgbClr>
                  </a:solidFill>
                </a:rPr>
                <a:t>Database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470723" y="1156133"/>
              <a:ext cx="935133" cy="341630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kern="0" dirty="0">
                  <a:solidFill>
                    <a:srgbClr val="4472C4">
                      <a:lumMod val="75000"/>
                    </a:srgbClr>
                  </a:solidFill>
                </a:rPr>
                <a:t>Feedback Mechanism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34027" y="914400"/>
              <a:ext cx="935133" cy="216981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/>
            <a:p>
              <a:pPr algn="ctr"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800" b="1" kern="0" dirty="0" smtClean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Developer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32937" y="1674574"/>
              <a:ext cx="935133" cy="216981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/>
            <a:p>
              <a:pPr algn="ctr"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800" b="1" kern="0" dirty="0" smtClean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Developer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385720" y="2303930"/>
              <a:ext cx="795885" cy="338550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/>
            <a:p>
              <a:pPr algn="ctr"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800" b="1" kern="0" dirty="0" smtClean="0">
                  <a:solidFill>
                    <a:srgbClr val="4472C4">
                      <a:lumMod val="75000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Test Developer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019892" y="1880759"/>
              <a:ext cx="1165114" cy="216981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/>
            <a:p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 panose="020F0502020204030204"/>
                </a:rPr>
                <a:t>Commit Changes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 rot="899075">
              <a:off x="2459477" y="1247988"/>
              <a:ext cx="1143915" cy="216981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/>
            <a:p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 panose="020F0502020204030204"/>
                </a:rPr>
                <a:t>Commit Changes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rot="20396404">
              <a:off x="2267694" y="2473814"/>
              <a:ext cx="1080945" cy="215440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/>
            <a:p>
              <a:pPr algn="ctr"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 panose="020F0502020204030204"/>
                </a:rPr>
                <a:t>Automation Scripts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3584087">
              <a:off x="4264008" y="1199891"/>
              <a:ext cx="697971" cy="216981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/>
            <a:p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 panose="020F0502020204030204"/>
                </a:rPr>
                <a:t>Generate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08173" y="2075330"/>
              <a:ext cx="390403" cy="216981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/>
            <a:p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 panose="020F0502020204030204"/>
                </a:rPr>
                <a:t>Poll</a:t>
              </a:r>
            </a:p>
          </p:txBody>
        </p:sp>
        <p:pic>
          <p:nvPicPr>
            <p:cNvPr id="101" name="Picture 6" descr="http://www.vonglitschka.com/images/officeicons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08578" y="1703295"/>
              <a:ext cx="633476" cy="74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6" descr="http://www.vonglitschka.com/images/officeicons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16505" y="1685365"/>
              <a:ext cx="633476" cy="74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69" descr="C:\Users\354624\Desktop\Dibyo\Work_Dibyo\Reusables\Icons and animations\Icons\1336121097_Database_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344" y="1219200"/>
              <a:ext cx="591323" cy="591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4" name="Curved Connector 103"/>
            <p:cNvCxnSpPr>
              <a:stCxn id="109" idx="3"/>
              <a:endCxn id="101" idx="0"/>
            </p:cNvCxnSpPr>
            <p:nvPr/>
          </p:nvCxnSpPr>
          <p:spPr>
            <a:xfrm>
              <a:off x="2038528" y="1295782"/>
              <a:ext cx="1286788" cy="407513"/>
            </a:xfrm>
            <a:prstGeom prst="curvedConnector2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5" name="Curved Connector 104"/>
            <p:cNvCxnSpPr>
              <a:stCxn id="111" idx="3"/>
              <a:endCxn id="101" idx="2"/>
            </p:cNvCxnSpPr>
            <p:nvPr/>
          </p:nvCxnSpPr>
          <p:spPr>
            <a:xfrm flipV="1">
              <a:off x="2038528" y="2443959"/>
              <a:ext cx="1286788" cy="374594"/>
            </a:xfrm>
            <a:prstGeom prst="curvedConnector2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6" name="Straight Arrow Connector 105"/>
            <p:cNvCxnSpPr>
              <a:stCxn id="110" idx="3"/>
              <a:endCxn id="101" idx="1"/>
            </p:cNvCxnSpPr>
            <p:nvPr/>
          </p:nvCxnSpPr>
          <p:spPr>
            <a:xfrm>
              <a:off x="2038528" y="2073395"/>
              <a:ext cx="970050" cy="232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2380589" y="1073636"/>
              <a:ext cx="111236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>
            <a:xfrm>
              <a:off x="3546336" y="2087014"/>
              <a:ext cx="807103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109" name="Picture 108" descr="http://www.vonglitschka.com/images/officeicons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06097" y="1039905"/>
              <a:ext cx="532431" cy="51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09" descr="http://www.vonglitschka.com/images/officeicons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06097" y="1817518"/>
              <a:ext cx="532431" cy="51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10" descr="http://www.vonglitschka.com/images/officeicons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06097" y="2562676"/>
              <a:ext cx="532431" cy="51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 rot="20328222">
              <a:off x="2450690" y="2647251"/>
              <a:ext cx="1165114" cy="216981"/>
            </a:xfrm>
            <a:prstGeom prst="rect">
              <a:avLst/>
            </a:prstGeom>
            <a:noFill/>
          </p:spPr>
          <p:txBody>
            <a:bodyPr wrap="square" lIns="91438" tIns="45718" rIns="91438" bIns="45718" rtlCol="0">
              <a:spAutoFit/>
            </a:bodyPr>
            <a:lstStyle/>
            <a:p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 panose="020F0502020204030204"/>
                </a:rPr>
                <a:t>Commit Changes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01470" y="2169460"/>
              <a:ext cx="938729" cy="246217"/>
            </a:xfrm>
            <a:prstGeom prst="rect">
              <a:avLst/>
            </a:prstGeom>
            <a:solidFill>
              <a:sysClr val="window" lastClr="FFFFFF">
                <a:lumMod val="95000"/>
                <a:alpha val="61000"/>
              </a:sysClr>
            </a:solidFill>
          </p:spPr>
          <p:txBody>
            <a:bodyPr wrap="square" lIns="91438" tIns="45718" rIns="91438" bIns="45718" rtlCol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defTabSz="914400" eaLnBrk="1" fontAlgn="auto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kern="0" dirty="0">
                  <a:solidFill>
                    <a:srgbClr val="4472C4">
                      <a:lumMod val="75000"/>
                    </a:srgbClr>
                  </a:solidFill>
                </a:rPr>
                <a:t>Version Control Repository 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90471" y="2362200"/>
              <a:ext cx="938729" cy="362467"/>
            </a:xfrm>
            <a:prstGeom prst="rect">
              <a:avLst/>
            </a:prstGeom>
            <a:solidFill>
              <a:sysClr val="window" lastClr="FFFFFF">
                <a:lumMod val="95000"/>
                <a:alpha val="61000"/>
              </a:sysClr>
            </a:solidFill>
          </p:spPr>
          <p:txBody>
            <a:bodyPr wrap="square" lIns="91438" tIns="45718" rIns="91438" bIns="45718" rtlCol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defTabSz="914400" eaLnBrk="1" fontAlgn="auto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kern="0" dirty="0">
                  <a:solidFill>
                    <a:srgbClr val="4472C4">
                      <a:lumMod val="75000"/>
                    </a:srgbClr>
                  </a:solidFill>
                </a:rPr>
                <a:t>CI SERVER Integration</a:t>
              </a:r>
            </a:p>
            <a:p>
              <a:pPr defTabSz="914400" eaLnBrk="1" fontAlgn="auto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kern="0" dirty="0">
                  <a:solidFill>
                    <a:srgbClr val="4472C4">
                      <a:lumMod val="75000"/>
                    </a:srgbClr>
                  </a:solidFill>
                </a:rPr>
                <a:t>Build Machine</a:t>
              </a:r>
            </a:p>
          </p:txBody>
        </p:sp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483" y="852368"/>
              <a:ext cx="505553" cy="375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6" name="Curved Connector 115"/>
            <p:cNvCxnSpPr>
              <a:stCxn id="102" idx="0"/>
              <a:endCxn id="115" idx="3"/>
            </p:cNvCxnSpPr>
            <p:nvPr/>
          </p:nvCxnSpPr>
          <p:spPr>
            <a:xfrm rot="16200000" flipV="1">
              <a:off x="4064091" y="1116212"/>
              <a:ext cx="645098" cy="493207"/>
            </a:xfrm>
            <a:prstGeom prst="curvedConnector2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17" name="Rectangle 116"/>
          <p:cNvSpPr/>
          <p:nvPr/>
        </p:nvSpPr>
        <p:spPr>
          <a:xfrm>
            <a:off x="5817575" y="2977278"/>
            <a:ext cx="31410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Continuous Integration through tools driven automated build and test methodology, thereby making sure that changes to a software project’s code base are </a:t>
            </a:r>
            <a:r>
              <a:rPr lang="en-US" sz="1200" b="1" i="1" dirty="0">
                <a:solidFill>
                  <a:srgbClr val="4472C4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successfully built, tested, reported on, and rapidly made available to all parties </a:t>
            </a:r>
            <a:r>
              <a:rPr lang="en-US" sz="12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after they are introduced.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" y="5605046"/>
            <a:ext cx="1406539" cy="338554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wrap="non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1" kern="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</p:txBody>
      </p:sp>
      <p:graphicFrame>
        <p:nvGraphicFramePr>
          <p:cNvPr id="119" name="Diagram 118"/>
          <p:cNvGraphicFramePr/>
          <p:nvPr>
            <p:extLst>
              <p:ext uri="{D42A27DB-BD31-4B8C-83A1-F6EECF244321}">
                <p14:modId xmlns:p14="http://schemas.microsoft.com/office/powerpoint/2010/main" val="3566110165"/>
              </p:ext>
            </p:extLst>
          </p:nvPr>
        </p:nvGraphicFramePr>
        <p:xfrm>
          <a:off x="195589" y="1560776"/>
          <a:ext cx="8579224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91653" y="1574425"/>
            <a:ext cx="234654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200" b="1" dirty="0">
                <a:solidFill>
                  <a:srgbClr val="4472C4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Why Continuous Integration ?</a:t>
            </a:r>
          </a:p>
        </p:txBody>
      </p:sp>
      <p:sp>
        <p:nvSpPr>
          <p:cNvPr id="121" name="Title 1"/>
          <p:cNvSpPr txBox="1">
            <a:spLocks/>
          </p:cNvSpPr>
          <p:nvPr/>
        </p:nvSpPr>
        <p:spPr bwMode="auto">
          <a:xfrm>
            <a:off x="0" y="183932"/>
            <a:ext cx="8610600" cy="7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a typeface="ＭＳ Ｐゴシック" charset="-128"/>
              </a:rPr>
              <a:t>Why Continuous Integration?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7" y="6319180"/>
            <a:ext cx="1134897" cy="2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44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http://go.xebialabs.com/rs/xebialabs/images/Maturity-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9" y="1064523"/>
            <a:ext cx="7764933" cy="51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" y="6451811"/>
            <a:ext cx="928721" cy="25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7461" y="6493051"/>
            <a:ext cx="3214021" cy="1315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 smtClean="0"/>
              <a:t>White Paper: Introducing Continues Delivery in the Enterprise </a:t>
            </a:r>
          </a:p>
        </p:txBody>
      </p:sp>
    </p:spTree>
    <p:extLst>
      <p:ext uri="{BB962C8B-B14F-4D97-AF65-F5344CB8AC3E}">
        <p14:creationId xmlns:p14="http://schemas.microsoft.com/office/powerpoint/2010/main" val="6445743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23566" y="4005427"/>
            <a:ext cx="4442055" cy="265468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56201" y="3989884"/>
            <a:ext cx="3103677" cy="26549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345" y="1302923"/>
            <a:ext cx="3006955" cy="2201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2960"/>
            <a:ext cx="8534400" cy="609600"/>
          </a:xfrm>
        </p:spPr>
        <p:txBody>
          <a:bodyPr/>
          <a:lstStyle/>
          <a:p>
            <a:pPr algn="l"/>
            <a:r>
              <a:rPr lang="en-US" sz="2000" b="1" dirty="0" smtClean="0">
                <a:latin typeface="+mj-lt"/>
              </a:rPr>
              <a:t>5 Key Imperatives for Continuous Integration</a:t>
            </a:r>
            <a:endParaRPr lang="en-US" sz="20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1" y="1084731"/>
            <a:ext cx="2836005" cy="4198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10800000">
            <a:off x="1380876" y="1315431"/>
            <a:ext cx="286251" cy="41563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" y="984667"/>
            <a:ext cx="4191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800" b="1" dirty="0">
                <a:solidFill>
                  <a:srgbClr val="B7D4F0">
                    <a:lumMod val="75000"/>
                  </a:srgbClr>
                </a:solidFill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00911" y="1107997"/>
            <a:ext cx="135646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300" b="1" dirty="0">
                <a:solidFill>
                  <a:srgbClr val="FFFFFF"/>
                </a:solidFill>
                <a:latin typeface="Verdana"/>
                <a:ea typeface="ＭＳ Ｐゴシック" charset="-128"/>
              </a:rPr>
              <a:t>“Shift Left” 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43046" y="1277523"/>
            <a:ext cx="3006955" cy="2201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30601" y="1059331"/>
            <a:ext cx="2836005" cy="4198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0800000">
            <a:off x="4568576" y="1290031"/>
            <a:ext cx="286251" cy="41563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184856" y="972915"/>
            <a:ext cx="4191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800" b="1" dirty="0">
                <a:solidFill>
                  <a:srgbClr val="B7D4F0">
                    <a:lumMod val="75000"/>
                  </a:srgbClr>
                </a:solidFill>
              </a:rPr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88545" y="1082597"/>
            <a:ext cx="28248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300" b="1" dirty="0">
                <a:solidFill>
                  <a:srgbClr val="FFFFFF"/>
                </a:solidFill>
                <a:latin typeface="Verdana"/>
                <a:ea typeface="ＭＳ Ｐゴシック" charset="-128"/>
              </a:rPr>
              <a:t>QA and Dev synchronization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454546" y="1086451"/>
            <a:ext cx="2651355" cy="2417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42101" y="1045683"/>
            <a:ext cx="2464687" cy="4198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0800000">
            <a:off x="7680075" y="1453807"/>
            <a:ext cx="229292" cy="25186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6337300" y="972915"/>
            <a:ext cx="4191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800" b="1" dirty="0" smtClean="0">
                <a:solidFill>
                  <a:srgbClr val="B7D4F0">
                    <a:lumMod val="75000"/>
                  </a:srgbClr>
                </a:solidFill>
              </a:rPr>
              <a:t>3</a:t>
            </a:r>
            <a:endParaRPr lang="en-US" sz="1800" b="1" dirty="0">
              <a:solidFill>
                <a:srgbClr val="B7D4F0">
                  <a:lumMod val="75000"/>
                </a:srgb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14544" y="1109893"/>
            <a:ext cx="1989647" cy="2923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300" b="1" dirty="0" smtClean="0">
                <a:solidFill>
                  <a:srgbClr val="FFFFFF"/>
                </a:solidFill>
                <a:latin typeface="Verdana"/>
                <a:ea typeface="ＭＳ Ｐゴシック" charset="-128"/>
              </a:rPr>
              <a:t>Continuous Testing</a:t>
            </a:r>
            <a:endParaRPr lang="en-US" sz="1300" b="1" dirty="0">
              <a:solidFill>
                <a:srgbClr val="FFFFFF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7627" y="3753176"/>
            <a:ext cx="4182205" cy="4198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0800000">
            <a:off x="2536181" y="3983877"/>
            <a:ext cx="286251" cy="41563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92826" y="3666760"/>
            <a:ext cx="4191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800" b="1" dirty="0" smtClean="0">
                <a:solidFill>
                  <a:srgbClr val="B7D4F0">
                    <a:lumMod val="75000"/>
                  </a:srgbClr>
                </a:solidFill>
              </a:rPr>
              <a:t>4</a:t>
            </a:r>
            <a:endParaRPr lang="en-US" sz="1800" b="1" dirty="0">
              <a:solidFill>
                <a:srgbClr val="B7D4F0">
                  <a:lumMod val="75000"/>
                </a:srgb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31982" y="3783160"/>
            <a:ext cx="144783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300" b="1" dirty="0" smtClean="0">
                <a:solidFill>
                  <a:srgbClr val="FFFFFF"/>
                </a:solidFill>
                <a:latin typeface="Verdana"/>
                <a:ea typeface="ＭＳ Ｐゴシック" charset="-128"/>
              </a:rPr>
              <a:t>Virtualization</a:t>
            </a:r>
            <a:endParaRPr lang="en-US" sz="1300" b="1" dirty="0">
              <a:solidFill>
                <a:srgbClr val="FFFFFF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37513" y="3733784"/>
            <a:ext cx="2836005" cy="4198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>
          <a:xfrm rot="10800000">
            <a:off x="6475487" y="3964485"/>
            <a:ext cx="286251" cy="41563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5078120" y="3647368"/>
            <a:ext cx="4191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800" b="1" dirty="0">
                <a:solidFill>
                  <a:srgbClr val="B7D4F0">
                    <a:lumMod val="75000"/>
                  </a:srgbClr>
                </a:solidFill>
              </a:rPr>
              <a:t>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404163" y="3748968"/>
            <a:ext cx="25987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300" b="1" dirty="0" smtClean="0">
                <a:solidFill>
                  <a:srgbClr val="FFFFFF"/>
                </a:solidFill>
                <a:latin typeface="Verdana"/>
                <a:ea typeface="ＭＳ Ｐゴシック" charset="-128"/>
              </a:rPr>
              <a:t>Environments on Demand</a:t>
            </a:r>
            <a:endParaRPr lang="en-US" sz="1300" b="1" dirty="0">
              <a:solidFill>
                <a:srgbClr val="FFFFFF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 bwMode="auto">
          <a:xfrm>
            <a:off x="4362276" y="6530576"/>
            <a:ext cx="414444" cy="228600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34369D-0BDC-4052-8346-54CA50681BE3}" type="slidenum">
              <a:rPr lang="en-US" sz="1000" b="1" smtClean="0">
                <a:solidFill>
                  <a:srgbClr val="6DB23F"/>
                </a:solidFill>
                <a:latin typeface="Verdana" pitchFamily="34" charset="0"/>
                <a:cs typeface="+mn-cs"/>
              </a:rPr>
              <a:pPr algn="r"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5</a:t>
            </a:fld>
            <a:endParaRPr lang="en-US" sz="1000" b="1" dirty="0" smtClean="0">
              <a:solidFill>
                <a:srgbClr val="6DB23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43" y="6515770"/>
            <a:ext cx="1134897" cy="2944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35" y="1705668"/>
            <a:ext cx="2162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6" y="1809750"/>
            <a:ext cx="26955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12" y="1731068"/>
            <a:ext cx="2190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8" y="4448267"/>
            <a:ext cx="4276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77" y="4457721"/>
            <a:ext cx="25431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9443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 bwMode="auto">
          <a:xfrm>
            <a:off x="40548" y="155590"/>
            <a:ext cx="8610600" cy="7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a typeface="ＭＳ Ｐゴシック" charset="-128"/>
              </a:rPr>
              <a:t>Continues Integrated Testing Automation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5497" y="3915976"/>
            <a:ext cx="2650237" cy="3702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B7CCD3">
                <a:alpha val="1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15900" dist="38100" dir="5400000" algn="t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529272" y="5390160"/>
            <a:ext cx="3410204" cy="32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B7CCD3">
                <a:alpha val="1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15900" dist="38100" dir="5400000" algn="t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178368" y="2705672"/>
            <a:ext cx="1898833" cy="1632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B7CCD3">
                <a:alpha val="1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15900" dist="38100" dir="5400000" algn="t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831832" y="1181674"/>
            <a:ext cx="1949969" cy="3322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B7CCD3">
                <a:alpha val="1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15900" dist="38100" dir="5400000" algn="t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33459" y="1636906"/>
            <a:ext cx="3609238" cy="36092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sx="106000" sy="106000" algn="ctr" rotWithShape="0">
              <a:schemeClr val="tx2">
                <a:lumMod val="75000"/>
                <a:alpha val="8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9" name="Moon 8"/>
          <p:cNvSpPr/>
          <p:nvPr/>
        </p:nvSpPr>
        <p:spPr bwMode="auto">
          <a:xfrm rot="20516568">
            <a:off x="3387779" y="1941885"/>
            <a:ext cx="595928" cy="1191857"/>
          </a:xfrm>
          <a:prstGeom prst="moon">
            <a:avLst/>
          </a:prstGeom>
          <a:solidFill>
            <a:schemeClr val="bg1"/>
          </a:solidFill>
          <a:ln w="9525" cap="flat" cmpd="sng" algn="ctr">
            <a:solidFill>
              <a:srgbClr val="5F678B"/>
            </a:solidFill>
            <a:prstDash val="sysDash"/>
            <a:round/>
            <a:headEnd type="none" w="med" len="med"/>
            <a:tailEnd type="none" w="med" len="med"/>
          </a:ln>
          <a:effectLst>
            <a:innerShdw blurRad="50800" dist="50800" dir="13500000">
              <a:srgbClr val="6F8FBD">
                <a:alpha val="66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10" name="Moon 9"/>
          <p:cNvSpPr/>
          <p:nvPr/>
        </p:nvSpPr>
        <p:spPr bwMode="auto">
          <a:xfrm rot="1333471">
            <a:off x="4290550" y="1729620"/>
            <a:ext cx="595928" cy="1191857"/>
          </a:xfrm>
          <a:prstGeom prst="moon">
            <a:avLst/>
          </a:prstGeom>
          <a:solidFill>
            <a:schemeClr val="bg1"/>
          </a:solidFill>
          <a:ln w="9525" cap="flat" cmpd="sng" algn="ctr">
            <a:solidFill>
              <a:srgbClr val="5F678B"/>
            </a:solidFill>
            <a:prstDash val="sysDash"/>
            <a:round/>
            <a:headEnd type="none" w="med" len="med"/>
            <a:tailEnd type="none" w="med" len="med"/>
          </a:ln>
          <a:effectLst>
            <a:innerShdw blurRad="50800" dist="50800" dir="13500000">
              <a:srgbClr val="6F8FBD">
                <a:alpha val="66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11" name="Moon 10"/>
          <p:cNvSpPr/>
          <p:nvPr/>
        </p:nvSpPr>
        <p:spPr bwMode="auto">
          <a:xfrm rot="5777607">
            <a:off x="5162636" y="3124062"/>
            <a:ext cx="595928" cy="1191857"/>
          </a:xfrm>
          <a:prstGeom prst="moon">
            <a:avLst/>
          </a:prstGeom>
          <a:solidFill>
            <a:schemeClr val="bg1"/>
          </a:solidFill>
          <a:ln w="9525" cap="flat" cmpd="sng" algn="ctr">
            <a:solidFill>
              <a:srgbClr val="5F678B"/>
            </a:solidFill>
            <a:prstDash val="sysDash"/>
            <a:round/>
            <a:headEnd type="none" w="med" len="med"/>
            <a:tailEnd type="none" w="med" len="med"/>
          </a:ln>
          <a:effectLst>
            <a:innerShdw blurRad="50800" dist="50800" dir="13500000">
              <a:srgbClr val="6F8FBD">
                <a:alpha val="66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12" name="Moon 11"/>
          <p:cNvSpPr/>
          <p:nvPr/>
        </p:nvSpPr>
        <p:spPr bwMode="auto">
          <a:xfrm rot="11637562">
            <a:off x="4598030" y="3866777"/>
            <a:ext cx="595928" cy="1191857"/>
          </a:xfrm>
          <a:prstGeom prst="moon">
            <a:avLst/>
          </a:prstGeom>
          <a:solidFill>
            <a:schemeClr val="bg1"/>
          </a:solidFill>
          <a:ln w="9525" cap="flat" cmpd="sng" algn="ctr">
            <a:solidFill>
              <a:srgbClr val="5F678B"/>
            </a:solidFill>
            <a:prstDash val="sysDash"/>
            <a:round/>
            <a:headEnd type="none" w="med" len="med"/>
            <a:tailEnd type="none" w="med" len="med"/>
          </a:ln>
          <a:effectLst>
            <a:innerShdw blurRad="50800" dist="50800" dir="13500000">
              <a:srgbClr val="6F8FBD">
                <a:alpha val="66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13" name="Moon 12"/>
          <p:cNvSpPr/>
          <p:nvPr/>
        </p:nvSpPr>
        <p:spPr bwMode="auto">
          <a:xfrm rot="17784141">
            <a:off x="2972442" y="3052244"/>
            <a:ext cx="595928" cy="1191857"/>
          </a:xfrm>
          <a:prstGeom prst="moon">
            <a:avLst/>
          </a:prstGeom>
          <a:solidFill>
            <a:schemeClr val="bg1"/>
          </a:solidFill>
          <a:ln w="9525" cap="flat" cmpd="sng" algn="ctr">
            <a:solidFill>
              <a:srgbClr val="5F678B"/>
            </a:solidFill>
            <a:prstDash val="sysDash"/>
            <a:round/>
            <a:headEnd type="none" w="med" len="med"/>
            <a:tailEnd type="none" w="med" len="med"/>
          </a:ln>
          <a:effectLst>
            <a:innerShdw blurRad="50800" dist="50800" dir="13500000">
              <a:srgbClr val="6F8FBD">
                <a:alpha val="66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14" name="Moon 13"/>
          <p:cNvSpPr/>
          <p:nvPr/>
        </p:nvSpPr>
        <p:spPr bwMode="auto">
          <a:xfrm rot="14655652">
            <a:off x="3419544" y="3865348"/>
            <a:ext cx="595928" cy="1191857"/>
          </a:xfrm>
          <a:prstGeom prst="moon">
            <a:avLst/>
          </a:prstGeom>
          <a:solidFill>
            <a:schemeClr val="bg1"/>
          </a:solidFill>
          <a:ln w="9525" cap="flat" cmpd="sng" algn="ctr">
            <a:solidFill>
              <a:srgbClr val="5F678B"/>
            </a:solidFill>
            <a:prstDash val="sysDash"/>
            <a:round/>
            <a:headEnd type="none" w="med" len="med"/>
            <a:tailEnd type="none" w="med" len="med"/>
          </a:ln>
          <a:effectLst>
            <a:innerShdw blurRad="50800" dist="50800" dir="13500000">
              <a:srgbClr val="6F8FBD">
                <a:alpha val="66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15" name="Moon 14"/>
          <p:cNvSpPr/>
          <p:nvPr/>
        </p:nvSpPr>
        <p:spPr bwMode="auto">
          <a:xfrm rot="3997570">
            <a:off x="5042062" y="2244070"/>
            <a:ext cx="595928" cy="1191857"/>
          </a:xfrm>
          <a:prstGeom prst="moon">
            <a:avLst/>
          </a:prstGeom>
          <a:solidFill>
            <a:schemeClr val="bg1"/>
          </a:solidFill>
          <a:ln w="9525" cap="flat" cmpd="sng" algn="ctr">
            <a:solidFill>
              <a:srgbClr val="5F678B"/>
            </a:solidFill>
            <a:prstDash val="sysDash"/>
            <a:round/>
            <a:headEnd type="none" w="med" len="med"/>
            <a:tailEnd type="none" w="med" len="med"/>
          </a:ln>
          <a:effectLst>
            <a:innerShdw blurRad="50800" dist="50800" dir="13500000">
              <a:srgbClr val="6F8FBD">
                <a:alpha val="66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506297" y="2512496"/>
            <a:ext cx="1839453" cy="1839453"/>
          </a:xfrm>
          <a:prstGeom prst="ellipse">
            <a:avLst/>
          </a:prstGeom>
          <a:gradFill>
            <a:gsLst>
              <a:gs pos="66000">
                <a:srgbClr val="5F678B"/>
              </a:gs>
              <a:gs pos="41000">
                <a:srgbClr val="B6DEF0"/>
              </a:gs>
              <a:gs pos="22000">
                <a:schemeClr val="bg1"/>
              </a:gs>
            </a:gsLst>
            <a:path path="circle">
              <a:fillToRect l="50000" t="50000" r="50000" b="50000"/>
            </a:path>
          </a:gradFill>
          <a:ln w="22225" cap="flat" cmpd="sng" algn="ctr">
            <a:solidFill>
              <a:schemeClr val="bg1">
                <a:alpha val="4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04800" sx="102000" sy="102000" algn="ctr" rotWithShape="0">
              <a:schemeClr val="accent3">
                <a:lumMod val="10000"/>
                <a:alpha val="54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877917" y="2608311"/>
            <a:ext cx="1090670" cy="101873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tx2">
                  <a:lumMod val="60000"/>
                  <a:lumOff val="40000"/>
                  <a:alpha val="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 w="15875">
            <a:noFill/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657601" y="3010472"/>
            <a:ext cx="1494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400" b="1" dirty="0">
                <a:solidFill>
                  <a:srgbClr val="B7D4F0">
                    <a:lumMod val="25000"/>
                  </a:srgbClr>
                </a:solidFill>
                <a:latin typeface="Verdana"/>
              </a:rPr>
              <a:t>Integrated Automation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84651" y="990600"/>
            <a:ext cx="2963350" cy="304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B7CCD3">
                <a:alpha val="1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15900" dist="38100" dir="5400000" algn="t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315297" y="4166403"/>
            <a:ext cx="1838104" cy="2664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B7CCD3">
                <a:alpha val="1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15900" dist="38100" dir="5400000" algn="t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5498" y="2498800"/>
            <a:ext cx="1717103" cy="3702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rgbClr val="B7CCD3">
                <a:alpha val="1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15900" dist="38100" dir="5400000" algn="t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27" name="Donut 26"/>
          <p:cNvSpPr/>
          <p:nvPr/>
        </p:nvSpPr>
        <p:spPr bwMode="auto">
          <a:xfrm rot="21006289">
            <a:off x="2744490" y="1725249"/>
            <a:ext cx="3452779" cy="3438835"/>
          </a:xfrm>
          <a:prstGeom prst="donut">
            <a:avLst>
              <a:gd name="adj" fmla="val 4645"/>
            </a:avLst>
          </a:prstGeom>
          <a:gradFill flip="none" rotWithShape="1">
            <a:gsLst>
              <a:gs pos="81000">
                <a:schemeClr val="bg1">
                  <a:alpha val="66000"/>
                </a:schemeClr>
              </a:gs>
              <a:gs pos="69000">
                <a:schemeClr val="bg1">
                  <a:alpha val="30000"/>
                </a:schemeClr>
              </a:gs>
              <a:gs pos="6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28" name="Freeform 27"/>
          <p:cNvSpPr/>
          <p:nvPr/>
        </p:nvSpPr>
        <p:spPr bwMode="auto">
          <a:xfrm rot="6865821">
            <a:off x="5877235" y="2666753"/>
            <a:ext cx="359172" cy="356616"/>
          </a:xfrm>
          <a:custGeom>
            <a:avLst/>
            <a:gdLst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0 w 250588"/>
              <a:gd name="connsiteY3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6725 w 250588"/>
              <a:gd name="connsiteY3" fmla="*/ 214592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4865 w 250588"/>
              <a:gd name="connsiteY3" fmla="*/ 125635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29781 w 250588"/>
              <a:gd name="connsiteY3" fmla="*/ 127379 h 216024"/>
              <a:gd name="connsiteX4" fmla="*/ 0 w 250588"/>
              <a:gd name="connsiteY4" fmla="*/ 216024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88" h="216024">
                <a:moveTo>
                  <a:pt x="0" y="216024"/>
                </a:moveTo>
                <a:lnTo>
                  <a:pt x="125294" y="0"/>
                </a:lnTo>
                <a:lnTo>
                  <a:pt x="250588" y="216024"/>
                </a:lnTo>
                <a:lnTo>
                  <a:pt x="129781" y="127379"/>
                </a:lnTo>
                <a:lnTo>
                  <a:pt x="0" y="216024"/>
                </a:lnTo>
                <a:close/>
              </a:path>
            </a:pathLst>
          </a:custGeom>
          <a:solidFill>
            <a:srgbClr val="3B538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 rot="3267386">
            <a:off x="4901792" y="1654915"/>
            <a:ext cx="359172" cy="356616"/>
          </a:xfrm>
          <a:custGeom>
            <a:avLst/>
            <a:gdLst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0 w 250588"/>
              <a:gd name="connsiteY3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6725 w 250588"/>
              <a:gd name="connsiteY3" fmla="*/ 214592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4865 w 250588"/>
              <a:gd name="connsiteY3" fmla="*/ 125635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29781 w 250588"/>
              <a:gd name="connsiteY3" fmla="*/ 127379 h 216024"/>
              <a:gd name="connsiteX4" fmla="*/ 0 w 250588"/>
              <a:gd name="connsiteY4" fmla="*/ 216024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88" h="216024">
                <a:moveTo>
                  <a:pt x="0" y="216024"/>
                </a:moveTo>
                <a:lnTo>
                  <a:pt x="125294" y="0"/>
                </a:lnTo>
                <a:lnTo>
                  <a:pt x="250588" y="216024"/>
                </a:lnTo>
                <a:lnTo>
                  <a:pt x="129781" y="127379"/>
                </a:lnTo>
                <a:lnTo>
                  <a:pt x="0" y="216024"/>
                </a:lnTo>
                <a:close/>
              </a:path>
            </a:pathLst>
          </a:custGeom>
          <a:solidFill>
            <a:srgbClr val="3B538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30" name="Freeform 29"/>
          <p:cNvSpPr/>
          <p:nvPr/>
        </p:nvSpPr>
        <p:spPr bwMode="auto">
          <a:xfrm rot="8455941">
            <a:off x="5912152" y="3981509"/>
            <a:ext cx="359172" cy="356616"/>
          </a:xfrm>
          <a:custGeom>
            <a:avLst/>
            <a:gdLst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0 w 250588"/>
              <a:gd name="connsiteY3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6725 w 250588"/>
              <a:gd name="connsiteY3" fmla="*/ 214592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4865 w 250588"/>
              <a:gd name="connsiteY3" fmla="*/ 125635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29781 w 250588"/>
              <a:gd name="connsiteY3" fmla="*/ 127379 h 216024"/>
              <a:gd name="connsiteX4" fmla="*/ 0 w 250588"/>
              <a:gd name="connsiteY4" fmla="*/ 216024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88" h="216024">
                <a:moveTo>
                  <a:pt x="0" y="216024"/>
                </a:moveTo>
                <a:lnTo>
                  <a:pt x="125294" y="0"/>
                </a:lnTo>
                <a:lnTo>
                  <a:pt x="250588" y="216024"/>
                </a:lnTo>
                <a:lnTo>
                  <a:pt x="129781" y="127379"/>
                </a:lnTo>
                <a:lnTo>
                  <a:pt x="0" y="216024"/>
                </a:lnTo>
                <a:close/>
              </a:path>
            </a:pathLst>
          </a:custGeom>
          <a:solidFill>
            <a:srgbClr val="3B538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31" name="Freeform 30"/>
          <p:cNvSpPr/>
          <p:nvPr/>
        </p:nvSpPr>
        <p:spPr bwMode="auto">
          <a:xfrm rot="14013615">
            <a:off x="4232020" y="4833516"/>
            <a:ext cx="359172" cy="356616"/>
          </a:xfrm>
          <a:custGeom>
            <a:avLst/>
            <a:gdLst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0 w 250588"/>
              <a:gd name="connsiteY3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6725 w 250588"/>
              <a:gd name="connsiteY3" fmla="*/ 214592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4865 w 250588"/>
              <a:gd name="connsiteY3" fmla="*/ 125635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29781 w 250588"/>
              <a:gd name="connsiteY3" fmla="*/ 127379 h 216024"/>
              <a:gd name="connsiteX4" fmla="*/ 0 w 250588"/>
              <a:gd name="connsiteY4" fmla="*/ 216024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88" h="216024">
                <a:moveTo>
                  <a:pt x="0" y="216024"/>
                </a:moveTo>
                <a:lnTo>
                  <a:pt x="125294" y="0"/>
                </a:lnTo>
                <a:lnTo>
                  <a:pt x="250588" y="216024"/>
                </a:lnTo>
                <a:lnTo>
                  <a:pt x="129781" y="127379"/>
                </a:lnTo>
                <a:lnTo>
                  <a:pt x="0" y="216024"/>
                </a:lnTo>
                <a:close/>
              </a:path>
            </a:pathLst>
          </a:custGeom>
          <a:solidFill>
            <a:srgbClr val="3B538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32" name="Freeform 31"/>
          <p:cNvSpPr/>
          <p:nvPr/>
        </p:nvSpPr>
        <p:spPr bwMode="auto">
          <a:xfrm rot="20588124">
            <a:off x="2654368" y="3169247"/>
            <a:ext cx="359172" cy="356616"/>
          </a:xfrm>
          <a:custGeom>
            <a:avLst/>
            <a:gdLst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0 w 250588"/>
              <a:gd name="connsiteY3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6725 w 250588"/>
              <a:gd name="connsiteY3" fmla="*/ 214592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4865 w 250588"/>
              <a:gd name="connsiteY3" fmla="*/ 125635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29781 w 250588"/>
              <a:gd name="connsiteY3" fmla="*/ 127379 h 216024"/>
              <a:gd name="connsiteX4" fmla="*/ 0 w 250588"/>
              <a:gd name="connsiteY4" fmla="*/ 216024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88" h="216024">
                <a:moveTo>
                  <a:pt x="0" y="216024"/>
                </a:moveTo>
                <a:lnTo>
                  <a:pt x="125294" y="0"/>
                </a:lnTo>
                <a:lnTo>
                  <a:pt x="250588" y="216024"/>
                </a:lnTo>
                <a:lnTo>
                  <a:pt x="129781" y="127379"/>
                </a:lnTo>
                <a:lnTo>
                  <a:pt x="0" y="216024"/>
                </a:lnTo>
                <a:close/>
              </a:path>
            </a:pathLst>
          </a:custGeom>
          <a:solidFill>
            <a:srgbClr val="3B538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33" name="Freeform 32"/>
          <p:cNvSpPr/>
          <p:nvPr/>
        </p:nvSpPr>
        <p:spPr bwMode="auto">
          <a:xfrm rot="1512253">
            <a:off x="3620593" y="1622173"/>
            <a:ext cx="359172" cy="356616"/>
          </a:xfrm>
          <a:custGeom>
            <a:avLst/>
            <a:gdLst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0 w 250588"/>
              <a:gd name="connsiteY3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6725 w 250588"/>
              <a:gd name="connsiteY3" fmla="*/ 214592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4865 w 250588"/>
              <a:gd name="connsiteY3" fmla="*/ 125635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29781 w 250588"/>
              <a:gd name="connsiteY3" fmla="*/ 127379 h 216024"/>
              <a:gd name="connsiteX4" fmla="*/ 0 w 250588"/>
              <a:gd name="connsiteY4" fmla="*/ 216024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88" h="216024">
                <a:moveTo>
                  <a:pt x="0" y="216024"/>
                </a:moveTo>
                <a:lnTo>
                  <a:pt x="125294" y="0"/>
                </a:lnTo>
                <a:lnTo>
                  <a:pt x="250588" y="216024"/>
                </a:lnTo>
                <a:lnTo>
                  <a:pt x="129781" y="127379"/>
                </a:lnTo>
                <a:lnTo>
                  <a:pt x="0" y="216024"/>
                </a:lnTo>
                <a:close/>
              </a:path>
            </a:pathLst>
          </a:custGeom>
          <a:solidFill>
            <a:srgbClr val="3B538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91190" y="1440361"/>
            <a:ext cx="2988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548" tIns="0" rIns="97548" bIns="0" anchor="ctr">
            <a:spAutoFit/>
          </a:bodyPr>
          <a:lstStyle/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Tools based approach to modeling requirements as business process flows and activity diagrams </a:t>
            </a:r>
          </a:p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Plug and Play business process flows are available with mature organizations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246631" y="3037181"/>
            <a:ext cx="29418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548" tIns="0" rIns="97548" bIns="0" anchor="ctr">
            <a:spAutoFit/>
          </a:bodyPr>
          <a:lstStyle/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Automated generation of Test scenarios and Test cases for requirement models</a:t>
            </a:r>
          </a:p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Organization have accelerate testing cycles by as much as 50% by adopting design automation techniques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6131154" y="2570712"/>
            <a:ext cx="286044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b="1" dirty="0">
                <a:solidFill>
                  <a:srgbClr val="FB6305"/>
                </a:solidFill>
                <a:latin typeface="Verdana"/>
              </a:rPr>
              <a:t>Test Design </a:t>
            </a:r>
            <a:r>
              <a:rPr lang="en-US" sz="1100" b="1" dirty="0" smtClean="0">
                <a:solidFill>
                  <a:srgbClr val="FB6305"/>
                </a:solidFill>
                <a:latin typeface="Verdana"/>
              </a:rPr>
              <a:t>Automation</a:t>
            </a:r>
            <a:endParaRPr lang="en-US" sz="1100" b="1" dirty="0">
              <a:solidFill>
                <a:srgbClr val="FB6305"/>
              </a:solidFill>
              <a:latin typeface="Verdana"/>
            </a:endParaRPr>
          </a:p>
        </p:txBody>
      </p:sp>
      <p:sp>
        <p:nvSpPr>
          <p:cNvPr id="40" name="Freeform 39"/>
          <p:cNvSpPr/>
          <p:nvPr/>
        </p:nvSpPr>
        <p:spPr bwMode="auto">
          <a:xfrm rot="17814221">
            <a:off x="2808424" y="4276383"/>
            <a:ext cx="359172" cy="356616"/>
          </a:xfrm>
          <a:custGeom>
            <a:avLst/>
            <a:gdLst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0 w 250588"/>
              <a:gd name="connsiteY3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6725 w 250588"/>
              <a:gd name="connsiteY3" fmla="*/ 214592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14865 w 250588"/>
              <a:gd name="connsiteY3" fmla="*/ 125635 h 216024"/>
              <a:gd name="connsiteX4" fmla="*/ 0 w 250588"/>
              <a:gd name="connsiteY4" fmla="*/ 216024 h 216024"/>
              <a:gd name="connsiteX0" fmla="*/ 0 w 250588"/>
              <a:gd name="connsiteY0" fmla="*/ 216024 h 216024"/>
              <a:gd name="connsiteX1" fmla="*/ 125294 w 250588"/>
              <a:gd name="connsiteY1" fmla="*/ 0 h 216024"/>
              <a:gd name="connsiteX2" fmla="*/ 250588 w 250588"/>
              <a:gd name="connsiteY2" fmla="*/ 216024 h 216024"/>
              <a:gd name="connsiteX3" fmla="*/ 129781 w 250588"/>
              <a:gd name="connsiteY3" fmla="*/ 127379 h 216024"/>
              <a:gd name="connsiteX4" fmla="*/ 0 w 250588"/>
              <a:gd name="connsiteY4" fmla="*/ 216024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88" h="216024">
                <a:moveTo>
                  <a:pt x="0" y="216024"/>
                </a:moveTo>
                <a:lnTo>
                  <a:pt x="125294" y="0"/>
                </a:lnTo>
                <a:lnTo>
                  <a:pt x="250588" y="216024"/>
                </a:lnTo>
                <a:lnTo>
                  <a:pt x="129781" y="127379"/>
                </a:lnTo>
                <a:lnTo>
                  <a:pt x="0" y="216024"/>
                </a:lnTo>
                <a:close/>
              </a:path>
            </a:pathLst>
          </a:custGeom>
          <a:solidFill>
            <a:srgbClr val="3B538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183631" y="952150"/>
            <a:ext cx="28955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b="1" dirty="0">
                <a:solidFill>
                  <a:srgbClr val="FB6305"/>
                </a:solidFill>
                <a:latin typeface="Verdana"/>
              </a:rPr>
              <a:t>Requirements Modeling and Automation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54690" y="4640377"/>
            <a:ext cx="2801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tabLst>
                <a:tab pos="457200" algn="l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Adoption of automation frameworks and tools for test data has enabled organizations to enhance testing results and reduce cost by over 33%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6283554" y="4155368"/>
            <a:ext cx="286044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b="1" dirty="0">
                <a:solidFill>
                  <a:srgbClr val="FB6305"/>
                </a:solidFill>
                <a:latin typeface="Verdana"/>
              </a:rPr>
              <a:t>Test Data Automation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2590800" y="5374568"/>
            <a:ext cx="33382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b="1" dirty="0">
                <a:solidFill>
                  <a:srgbClr val="FB6305"/>
                </a:solidFill>
                <a:latin typeface="Verdana"/>
              </a:rPr>
              <a:t>Regression Automation + Virtualization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508928" y="5742464"/>
            <a:ext cx="3495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tabLst>
                <a:tab pos="457200" algn="l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Newer automation frameworks enabling parallel execution of automation scripts in available/virtualized environments thus accelerating cycles 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105729" y="3977976"/>
            <a:ext cx="25800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b="1" dirty="0">
                <a:solidFill>
                  <a:srgbClr val="FB6305"/>
                </a:solidFill>
                <a:latin typeface="Verdana"/>
              </a:rPr>
              <a:t>Non-Conventional Automation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0548" y="4396025"/>
            <a:ext cx="2672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tabLst>
                <a:tab pos="457200" algn="l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Automation tools and plug-ins enabling quicker completion of non-value adding activities including result compilations, reporting and metrics management 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105729" y="2570851"/>
            <a:ext cx="25800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b="1" dirty="0">
                <a:solidFill>
                  <a:srgbClr val="FB6305"/>
                </a:solidFill>
                <a:latin typeface="Verdana"/>
              </a:rPr>
              <a:t>Non-GUI Automation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0548" y="2949713"/>
            <a:ext cx="2672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tabLst>
                <a:tab pos="457200" algn="l"/>
              </a:tabLst>
              <a:defRPr/>
            </a:pPr>
            <a:r>
              <a:rPr lang="en-US" sz="1000" kern="0" dirty="0" smtClean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SOA – Web Services Test Automation</a:t>
            </a:r>
          </a:p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tabLst>
                <a:tab pos="457200" algn="l"/>
              </a:tabLst>
              <a:defRPr/>
            </a:pPr>
            <a:r>
              <a:rPr lang="en-US" sz="1000" kern="0" dirty="0" smtClean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Server </a:t>
            </a: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side Automation</a:t>
            </a:r>
          </a:p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tabLst>
                <a:tab pos="457200" algn="l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Message Validation</a:t>
            </a:r>
          </a:p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tabLst>
                <a:tab pos="457200" algn="l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Batch automation</a:t>
            </a:r>
          </a:p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tabLst>
                <a:tab pos="457200" algn="l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Automation for ETL layers</a:t>
            </a:r>
          </a:p>
        </p:txBody>
      </p:sp>
      <p:sp>
        <p:nvSpPr>
          <p:cNvPr id="78" name="TextBox 77"/>
          <p:cNvSpPr txBox="1"/>
          <p:nvPr/>
        </p:nvSpPr>
        <p:spPr bwMode="auto">
          <a:xfrm>
            <a:off x="4876800" y="1222616"/>
            <a:ext cx="1600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b="1" dirty="0">
                <a:solidFill>
                  <a:srgbClr val="FB6305"/>
                </a:solidFill>
                <a:latin typeface="Verdana"/>
              </a:rPr>
              <a:t>Early Automation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20202" y="1576076"/>
            <a:ext cx="2942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tabLst>
                <a:tab pos="457200" algn="l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Stubs and scripts made available for developers to quickly subject units for testing</a:t>
            </a:r>
          </a:p>
          <a:p>
            <a:pPr marL="125413" indent="-125413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•"/>
              <a:tabLst>
                <a:tab pos="457200" algn="l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  <a:ea typeface="Times New Roman" pitchFamily="18" charset="0"/>
                <a:cs typeface="Segoe UI" pitchFamily="34" charset="0"/>
              </a:rPr>
              <a:t>Frameworks for continuous integration</a:t>
            </a:r>
          </a:p>
        </p:txBody>
      </p:sp>
      <p:sp>
        <p:nvSpPr>
          <p:cNvPr id="84" name="Slide Number Placeholder 3"/>
          <p:cNvSpPr txBox="1">
            <a:spLocks/>
          </p:cNvSpPr>
          <p:nvPr/>
        </p:nvSpPr>
        <p:spPr bwMode="auto">
          <a:xfrm>
            <a:off x="4157556" y="6626112"/>
            <a:ext cx="414444" cy="228600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34369D-0BDC-4052-8346-54CA50681BE3}" type="slidenum">
              <a:rPr lang="en-US" sz="1000" b="1" smtClean="0">
                <a:solidFill>
                  <a:srgbClr val="6DB23F"/>
                </a:solidFill>
                <a:latin typeface="Verdana" pitchFamily="34" charset="0"/>
                <a:cs typeface="+mn-cs"/>
              </a:rPr>
              <a:pPr algn="r"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6</a:t>
            </a:fld>
            <a:endParaRPr lang="en-US" sz="1000" b="1" dirty="0" smtClean="0">
              <a:solidFill>
                <a:srgbClr val="6DB23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7" y="6319180"/>
            <a:ext cx="1134897" cy="2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3366"/>
              </p:ext>
            </p:extLst>
          </p:nvPr>
        </p:nvGraphicFramePr>
        <p:xfrm>
          <a:off x="228600" y="914400"/>
          <a:ext cx="8610600" cy="268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733800"/>
                <a:gridCol w="1447800"/>
                <a:gridCol w="1371600"/>
                <a:gridCol w="914400"/>
              </a:tblGrid>
              <a:tr h="58124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Area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Description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Before Implementation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After CI Implementation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Savings</a:t>
                      </a:r>
                      <a:endParaRPr lang="en-US" sz="1000" dirty="0"/>
                    </a:p>
                  </a:txBody>
                  <a:tcPr/>
                </a:tc>
              </a:tr>
              <a:tr h="3367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SOA  (web services)</a:t>
                      </a:r>
                    </a:p>
                    <a:p>
                      <a:r>
                        <a:rPr lang="en-US" sz="1200" dirty="0" smtClean="0"/>
                        <a:t>Testing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Testing of</a:t>
                      </a:r>
                      <a:r>
                        <a:rPr lang="en-US" sz="1200" baseline="0" dirty="0" smtClean="0"/>
                        <a:t> individual components integrated with Non-AUT components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 Defects in DIT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30% Defects in DIT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endParaRPr lang="en-US" sz="1200" dirty="0"/>
                    </a:p>
                  </a:txBody>
                  <a:tcPr/>
                </a:tc>
              </a:tr>
              <a:tr h="3367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Component</a:t>
                      </a:r>
                      <a:r>
                        <a:rPr lang="en-US" sz="1200" baseline="0" dirty="0" smtClean="0"/>
                        <a:t> level performance profiling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Early performance testing  involvement Identifying bottlenecks and resolving issues early in the lifecycle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profiling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Costly SQLs, Slow running code are identified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endParaRPr lang="en-US" sz="1200" dirty="0"/>
                    </a:p>
                  </a:txBody>
                  <a:tcPr/>
                </a:tc>
              </a:tr>
              <a:tr h="3367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Utilization</a:t>
                      </a:r>
                      <a:r>
                        <a:rPr lang="en-US" sz="1200" baseline="0" dirty="0" smtClean="0"/>
                        <a:t> of testing team members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Increased resources productivity, cross functioning and cross training Comprehensive understanding  of backend and frontend components  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Significant</a:t>
                      </a:r>
                      <a:r>
                        <a:rPr lang="en-US" sz="1200" baseline="0" dirty="0" smtClean="0"/>
                        <a:t> time spent waiting for </a:t>
                      </a:r>
                      <a:r>
                        <a:rPr lang="en-US" sz="1200" baseline="0" dirty="0" err="1" smtClean="0"/>
                        <a:t>env</a:t>
                      </a:r>
                      <a:r>
                        <a:rPr lang="en-US" sz="1200" baseline="0" dirty="0" smtClean="0"/>
                        <a:t> to be perfect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 teams are 90% productive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183932"/>
            <a:ext cx="8610600" cy="7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D97BB"/>
                </a:solidFill>
                <a:latin typeface="Verdana" pitchFamily="-12" charset="0"/>
                <a:ea typeface="MS PGothic" pitchFamily="34" charset="-128"/>
                <a:cs typeface="ＭＳ Ｐゴシック" pitchFamily="-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7BB"/>
                </a:solidFill>
                <a:latin typeface="Verdana" pitchFamily="-12" charset="0"/>
                <a:ea typeface="ＭＳ Ｐゴシック" pitchFamily="-12" charset="-128"/>
                <a:cs typeface="ＭＳ Ｐゴシック" pitchFamily="-12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a typeface="ＭＳ Ｐゴシック" charset="-128"/>
              </a:rPr>
              <a:t>CI – Implementation Benefits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7" y="6319180"/>
            <a:ext cx="1134897" cy="294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846028"/>
            <a:ext cx="8610600" cy="270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Other Benefits: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Provide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24x7 access to backend systems eliminating downtime in all phases of the SDLC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Reduce data management challenges by giving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Dev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and QA teams complete data control without the need to rely on other teams, allowing for parallel testing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Perform more flexible testing (Negative or Edge Case Scenarios)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Enable more comprehensive service level test coverage (prior  to UI testing) fostering shift-left initiative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Enhanced automated and performance testing coverage across releases and off cycle initiatives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Improving SDLC methodology to achieve higher agility, delivering faster time to market meeting business  demand</a:t>
            </a:r>
          </a:p>
        </p:txBody>
      </p:sp>
    </p:spTree>
    <p:extLst>
      <p:ext uri="{BB962C8B-B14F-4D97-AF65-F5344CB8AC3E}">
        <p14:creationId xmlns:p14="http://schemas.microsoft.com/office/powerpoint/2010/main" val="34606249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65" y="6588"/>
            <a:ext cx="8428135" cy="861935"/>
          </a:xfrm>
        </p:spPr>
        <p:txBody>
          <a:bodyPr/>
          <a:lstStyle/>
          <a:p>
            <a:r>
              <a:rPr lang="en-US" dirty="0" smtClean="0"/>
              <a:t>Getting Started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8665" y="1378076"/>
            <a:ext cx="817500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Assessment</a:t>
            </a:r>
            <a:endParaRPr lang="en-US" b="1" dirty="0"/>
          </a:p>
          <a:p>
            <a:r>
              <a:rPr lang="en-US" b="1" dirty="0" smtClean="0"/>
              <a:t>Engage </a:t>
            </a:r>
            <a:r>
              <a:rPr lang="en-US" b="1" dirty="0"/>
              <a:t>the development team</a:t>
            </a:r>
          </a:p>
          <a:p>
            <a:r>
              <a:rPr lang="en-US" b="1" dirty="0" smtClean="0"/>
              <a:t>Implement </a:t>
            </a:r>
            <a:r>
              <a:rPr lang="en-US" b="1" dirty="0"/>
              <a:t>and align tools &amp; processes</a:t>
            </a:r>
          </a:p>
          <a:p>
            <a:r>
              <a:rPr lang="en-US" b="1" dirty="0" smtClean="0"/>
              <a:t>Formalize </a:t>
            </a:r>
            <a:r>
              <a:rPr lang="en-US" b="1" dirty="0"/>
              <a:t>the environment</a:t>
            </a:r>
          </a:p>
          <a:p>
            <a:r>
              <a:rPr lang="en-US" b="1" dirty="0" smtClean="0"/>
              <a:t>Achieve </a:t>
            </a:r>
            <a:r>
              <a:rPr lang="en-US" b="1" dirty="0"/>
              <a:t>Continuous </a:t>
            </a:r>
            <a:r>
              <a:rPr lang="en-US" b="1" dirty="0" smtClean="0"/>
              <a:t>Delivery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9778092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Documents and Settings\koltunna\Local Settings\Temporary Internet Files\Content.IE5\4T8LXUPP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2286143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D868E0-6FF9-47B5-BAD6-1DFD23AA793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5" y="276887"/>
            <a:ext cx="2180662" cy="5262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19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lgreens Theme">
  <a:themeElements>
    <a:clrScheme name="Custom 1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000000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3.xml><?xml version="1.0" encoding="utf-8"?>
<a:theme xmlns:a="http://schemas.openxmlformats.org/drawingml/2006/main" name="2_Walgreens Theme">
  <a:themeElements>
    <a:clrScheme name="Custom 1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000000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4.xml><?xml version="1.0" encoding="utf-8"?>
<a:theme xmlns:a="http://schemas.openxmlformats.org/drawingml/2006/main" name="5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5.xml><?xml version="1.0" encoding="utf-8"?>
<a:theme xmlns:a="http://schemas.openxmlformats.org/drawingml/2006/main" name="3_Walgreens Theme">
  <a:themeElements>
    <a:clrScheme name="Custom 1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000000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6.xml><?xml version="1.0" encoding="utf-8"?>
<a:theme xmlns:a="http://schemas.openxmlformats.org/drawingml/2006/main" name="6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7.xml><?xml version="1.0" encoding="utf-8"?>
<a:theme xmlns:a="http://schemas.openxmlformats.org/drawingml/2006/main" name="7_Walgreens Theme">
  <a:themeElements>
    <a:clrScheme name="Custom 1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000000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8.xml><?xml version="1.0" encoding="utf-8"?>
<a:theme xmlns:a="http://schemas.openxmlformats.org/drawingml/2006/main" name="8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9.xml><?xml version="1.0" encoding="utf-8"?>
<a:theme xmlns:a="http://schemas.openxmlformats.org/drawingml/2006/main" name="9_Walgreens Theme">
  <a:themeElements>
    <a:clrScheme name="Custom 1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000000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B1C522E53624DBB1ECB7450CE4103" ma:contentTypeVersion="0" ma:contentTypeDescription="Create a new document." ma:contentTypeScope="" ma:versionID="44afb0baf3109b42643905ab0a6bda1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71CF95-D577-4A7D-9508-8DD470B99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CE064FD-6988-4EC8-9401-B651C02651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0F00D-55FB-4A60-A653-BD662EC5B94C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50676</TotalTime>
  <Words>709</Words>
  <Application>Microsoft Office PowerPoint</Application>
  <PresentationFormat>On-screen Show (4:3)</PresentationFormat>
  <Paragraphs>125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1_Walgreens Theme</vt:lpstr>
      <vt:lpstr>4_Walgreens Theme</vt:lpstr>
      <vt:lpstr>2_Walgreens Theme</vt:lpstr>
      <vt:lpstr>5_Walgreens Theme</vt:lpstr>
      <vt:lpstr>3_Walgreens Theme</vt:lpstr>
      <vt:lpstr>6_Walgreens Theme</vt:lpstr>
      <vt:lpstr>7_Walgreens Theme</vt:lpstr>
      <vt:lpstr>8_Walgreens Theme</vt:lpstr>
      <vt:lpstr>9_Walgreens Theme</vt:lpstr>
      <vt:lpstr>Roadmap to Continuous Integration Testing and Benefits  Gowri Selka, Walgreens  Natalie Koltun, Walgreens </vt:lpstr>
      <vt:lpstr>What is Continues Integration? --Modified</vt:lpstr>
      <vt:lpstr>PowerPoint Presentation</vt:lpstr>
      <vt:lpstr>Maturity Model</vt:lpstr>
      <vt:lpstr>5 Key Imperatives for Continuous Integration</vt:lpstr>
      <vt:lpstr>PowerPoint Presentation</vt:lpstr>
      <vt:lpstr>`</vt:lpstr>
      <vt:lpstr>Getting Started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ICPlusRefreshDeepDiveSession_28March2014</dc:title>
  <dc:creator>Microsoft Office User</dc:creator>
  <cp:lastModifiedBy>test</cp:lastModifiedBy>
  <cp:revision>2290</cp:revision>
  <cp:lastPrinted>2014-03-27T15:39:48Z</cp:lastPrinted>
  <dcterms:created xsi:type="dcterms:W3CDTF">2012-10-04T18:34:14Z</dcterms:created>
  <dcterms:modified xsi:type="dcterms:W3CDTF">2014-06-29T04:01:37Z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0x010100D77B1C522E53624DBB1ECB7450CE4103</vt:lpwstr>
  </property>
  <property fmtid="{D5CDD505-2E9C-101B-9397-08002B2CF9AE}" pid="3" name="_dlc_DocIdItemGuid">
    <vt:lpwstr>684debda-1450-4415-b4e0-4dee674da22f</vt:lpwstr>
  </property>
  <property fmtid="{D5CDD505-2E9C-101B-9397-08002B2CF9AE}" pid="4" name="GrasshopperStatus">
    <vt:lpwstr>Draft</vt:lpwstr>
  </property>
  <property fmtid="{D5CDD505-2E9C-101B-9397-08002B2CF9AE}" pid="5" name="Wave">
    <vt:lpwstr>1</vt:lpwstr>
  </property>
  <property fmtid="{D5CDD505-2E9C-101B-9397-08002B2CF9AE}" pid="6" name="_dlc_DocId">
    <vt:lpwstr>QCTZE2XSRDY2-234-216</vt:lpwstr>
  </property>
  <property fmtid="{D5CDD505-2E9C-101B-9397-08002B2CF9AE}" pid="7" name="_dlc_DocIdUrl">
    <vt:lpwstr>https://walgreens.sharepoint.com/sites/Projects2/Grasshopper/_layouts/DocIdRedir.aspx?ID=QCTZE2XSRDY2-234-216QCTZE2XSRDY2-234-216</vt:lpwstr>
  </property>
</Properties>
</file>